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5"/>
  </p:notesMasterIdLst>
  <p:sldIdLst>
    <p:sldId id="256" r:id="rId2"/>
    <p:sldId id="257" r:id="rId3"/>
    <p:sldId id="258" r:id="rId4"/>
    <p:sldId id="259" r:id="rId5"/>
    <p:sldId id="260" r:id="rId6"/>
    <p:sldId id="261" r:id="rId7"/>
    <p:sldId id="262" r:id="rId8"/>
    <p:sldId id="264" r:id="rId9"/>
    <p:sldId id="266" r:id="rId10"/>
    <p:sldId id="267" r:id="rId11"/>
    <p:sldId id="268" r:id="rId12"/>
    <p:sldId id="269" r:id="rId13"/>
    <p:sldId id="270" r:id="rId14"/>
    <p:sldId id="271" r:id="rId15"/>
    <p:sldId id="272"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73"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3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A3D7B4A9-AD54-450B-9194-96BE2CEBD04D}" type="datetimeFigureOut">
              <a:rPr lang="en-US" smtClean="0"/>
              <a:t>9/18/2017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7F43A44A-D646-4260-97E3-AF33EA1B0CDD}" type="slidenum">
              <a:rPr lang="en-US" smtClean="0"/>
              <a:t>‹#›</a:t>
            </a:fld>
            <a:endParaRPr lang="en-US"/>
          </a:p>
        </p:txBody>
      </p:sp>
    </p:spTree>
    <p:extLst>
      <p:ext uri="{BB962C8B-B14F-4D97-AF65-F5344CB8AC3E}">
        <p14:creationId xmlns:p14="http://schemas.microsoft.com/office/powerpoint/2010/main" val="3712235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F3ABF0-9769-4EF4-B399-D44FB492EA01}" type="slidenum">
              <a:rPr lang="en-US" smtClean="0"/>
              <a:t>8</a:t>
            </a:fld>
            <a:endParaRPr lang="en-US"/>
          </a:p>
        </p:txBody>
      </p:sp>
    </p:spTree>
    <p:extLst>
      <p:ext uri="{BB962C8B-B14F-4D97-AF65-F5344CB8AC3E}">
        <p14:creationId xmlns:p14="http://schemas.microsoft.com/office/powerpoint/2010/main" val="415149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Michigan communities have a mental health gateway organization. Find them and ask to meet with a caseworker or representative to determine what is already available in your community, and what service</a:t>
            </a:r>
            <a:r>
              <a:rPr lang="en-US" baseline="0" dirty="0" smtClean="0"/>
              <a:t> holes you can fill.</a:t>
            </a:r>
            <a:endParaRPr lang="en-US" dirty="0" smtClean="0"/>
          </a:p>
          <a:p>
            <a:r>
              <a:rPr lang="en-US" dirty="0" smtClean="0"/>
              <a:t>Also look for local Community Living Support (CLS) providers. They are already working with individuals or small group participants</a:t>
            </a:r>
            <a:r>
              <a:rPr lang="en-US" baseline="0" dirty="0" smtClean="0"/>
              <a:t> and are always looking for opportunities for enrichment. </a:t>
            </a:r>
            <a:r>
              <a:rPr lang="en-US" dirty="0" smtClean="0"/>
              <a:t>Ask them to help</a:t>
            </a:r>
            <a:r>
              <a:rPr lang="en-US" baseline="0" dirty="0" smtClean="0"/>
              <a:t> you offer these opportunities. </a:t>
            </a:r>
            <a:endParaRPr lang="en-US" dirty="0"/>
          </a:p>
        </p:txBody>
      </p:sp>
    </p:spTree>
    <p:extLst>
      <p:ext uri="{BB962C8B-B14F-4D97-AF65-F5344CB8AC3E}">
        <p14:creationId xmlns:p14="http://schemas.microsoft.com/office/powerpoint/2010/main" val="3164290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recipients are adults, but their</a:t>
            </a:r>
            <a:r>
              <a:rPr lang="en-US" baseline="0" dirty="0" smtClean="0"/>
              <a:t> interest level is often in line with what YS is already doing. Replicate, replicate, replicate! </a:t>
            </a:r>
            <a:br>
              <a:rPr lang="en-US" baseline="0" dirty="0" smtClean="0"/>
            </a:br>
            <a:r>
              <a:rPr lang="en-US" baseline="0" dirty="0" smtClean="0"/>
              <a:t>Created a great program for middle </a:t>
            </a:r>
            <a:r>
              <a:rPr lang="en-US" baseline="0" dirty="0" err="1" smtClean="0"/>
              <a:t>schoolers</a:t>
            </a:r>
            <a:r>
              <a:rPr lang="en-US" baseline="0" dirty="0" smtClean="0"/>
              <a:t>? Repeat it for the special needs adults! Prepared a </a:t>
            </a:r>
            <a:r>
              <a:rPr lang="en-US" baseline="0" dirty="0" err="1" smtClean="0"/>
              <a:t>storytime</a:t>
            </a:r>
            <a:r>
              <a:rPr lang="en-US" baseline="0" dirty="0" smtClean="0"/>
              <a:t> for the early elementary ages? Repeat it for the adults! Love your toddler dance party? Pull out the CD player and the handheld instruments- Beatles, </a:t>
            </a:r>
            <a:r>
              <a:rPr lang="en-US" baseline="0" dirty="0" err="1" smtClean="0"/>
              <a:t>Monkees</a:t>
            </a:r>
            <a:r>
              <a:rPr lang="en-US" baseline="0" dirty="0" smtClean="0"/>
              <a:t>, What Does the Fox Say- anything that gets you moving! Have extra crafts from </a:t>
            </a:r>
            <a:r>
              <a:rPr lang="en-US" baseline="0" dirty="0" err="1" smtClean="0"/>
              <a:t>storytime</a:t>
            </a:r>
            <a:r>
              <a:rPr lang="en-US" baseline="0" dirty="0" smtClean="0"/>
              <a:t>? Make them into individual “kits” and when you have enough, set out the craft </a:t>
            </a:r>
            <a:r>
              <a:rPr lang="en-US" baseline="0" dirty="0" err="1" smtClean="0"/>
              <a:t>smorgasboard</a:t>
            </a:r>
            <a:r>
              <a:rPr lang="en-US" baseline="0" dirty="0" smtClean="0"/>
              <a:t> so they can choose the one that appeals to them!</a:t>
            </a:r>
            <a:endParaRPr lang="en-US" dirty="0"/>
          </a:p>
        </p:txBody>
      </p:sp>
    </p:spTree>
    <p:extLst>
      <p:ext uri="{BB962C8B-B14F-4D97-AF65-F5344CB8AC3E}">
        <p14:creationId xmlns:p14="http://schemas.microsoft.com/office/powerpoint/2010/main" val="2233694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68971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627" indent="-346627">
              <a:buFont typeface="Arial" panose="020B0604020202020204" pitchFamily="34" charset="0"/>
              <a:buChar char="•"/>
            </a:pPr>
            <a:r>
              <a:rPr lang="en-US" dirty="0">
                <a:solidFill>
                  <a:schemeClr val="tx1">
                    <a:lumMod val="50000"/>
                    <a:lumOff val="50000"/>
                  </a:schemeClr>
                </a:solidFill>
              </a:rPr>
              <a:t>YMCA adaptive Zumba dance</a:t>
            </a:r>
          </a:p>
          <a:p>
            <a:pPr marL="346627" indent="-346627">
              <a:buFont typeface="Arial" panose="020B0604020202020204" pitchFamily="34" charset="0"/>
              <a:buChar char="•"/>
            </a:pPr>
            <a:r>
              <a:rPr lang="en-US" dirty="0">
                <a:solidFill>
                  <a:schemeClr val="tx1">
                    <a:lumMod val="50000"/>
                    <a:lumOff val="50000"/>
                  </a:schemeClr>
                </a:solidFill>
              </a:rPr>
              <a:t>Impersonators/cosplay (Disney, Star Wars, etc.)</a:t>
            </a:r>
          </a:p>
          <a:p>
            <a:pPr marL="346627" indent="-346627">
              <a:buFont typeface="Arial" panose="020B0604020202020204" pitchFamily="34" charset="0"/>
              <a:buChar char="•"/>
            </a:pPr>
            <a:r>
              <a:rPr lang="en-US" dirty="0">
                <a:solidFill>
                  <a:schemeClr val="tx1">
                    <a:lumMod val="50000"/>
                    <a:lumOff val="50000"/>
                  </a:schemeClr>
                </a:solidFill>
              </a:rPr>
              <a:t>Lego/</a:t>
            </a:r>
            <a:r>
              <a:rPr lang="en-US" dirty="0" err="1">
                <a:solidFill>
                  <a:schemeClr val="tx1">
                    <a:lumMod val="50000"/>
                    <a:lumOff val="50000"/>
                  </a:schemeClr>
                </a:solidFill>
              </a:rPr>
              <a:t>WeDo</a:t>
            </a:r>
            <a:r>
              <a:rPr lang="en-US" dirty="0">
                <a:solidFill>
                  <a:schemeClr val="tx1">
                    <a:lumMod val="50000"/>
                    <a:lumOff val="50000"/>
                  </a:schemeClr>
                </a:solidFill>
              </a:rPr>
              <a:t> simple machines </a:t>
            </a:r>
          </a:p>
          <a:p>
            <a:pPr marL="346627" indent="-346627">
              <a:buFont typeface="Arial" panose="020B0604020202020204" pitchFamily="34" charset="0"/>
              <a:buChar char="•"/>
            </a:pPr>
            <a:r>
              <a:rPr lang="en-US" dirty="0">
                <a:solidFill>
                  <a:schemeClr val="tx1">
                    <a:lumMod val="50000"/>
                    <a:lumOff val="50000"/>
                  </a:schemeClr>
                </a:solidFill>
              </a:rPr>
              <a:t>Zoo visits</a:t>
            </a:r>
          </a:p>
          <a:p>
            <a:pPr marL="346627" indent="-346627">
              <a:buFont typeface="Arial" panose="020B0604020202020204" pitchFamily="34" charset="0"/>
              <a:buChar char="•"/>
            </a:pPr>
            <a:r>
              <a:rPr lang="en-US" dirty="0">
                <a:solidFill>
                  <a:schemeClr val="tx1">
                    <a:lumMod val="50000"/>
                    <a:lumOff val="50000"/>
                  </a:schemeClr>
                </a:solidFill>
              </a:rPr>
              <a:t>4-H animal clubs</a:t>
            </a:r>
          </a:p>
          <a:p>
            <a:pPr marL="346627" indent="-346627">
              <a:buFont typeface="Arial" panose="020B0604020202020204" pitchFamily="34" charset="0"/>
              <a:buChar char="•"/>
            </a:pPr>
            <a:r>
              <a:rPr lang="en-US" dirty="0">
                <a:solidFill>
                  <a:schemeClr val="tx1">
                    <a:lumMod val="50000"/>
                    <a:lumOff val="50000"/>
                  </a:schemeClr>
                </a:solidFill>
              </a:rPr>
              <a:t>Healthy eating projects from hospital educators</a:t>
            </a:r>
          </a:p>
          <a:p>
            <a:pPr marL="346627" indent="-346627">
              <a:buFont typeface="Arial" panose="020B0604020202020204" pitchFamily="34" charset="0"/>
              <a:buChar char="•"/>
            </a:pPr>
            <a:r>
              <a:rPr lang="en-US" dirty="0">
                <a:solidFill>
                  <a:schemeClr val="tx1">
                    <a:lumMod val="50000"/>
                    <a:lumOff val="50000"/>
                  </a:schemeClr>
                </a:solidFill>
              </a:rPr>
              <a:t>Therapy dogs</a:t>
            </a:r>
          </a:p>
          <a:p>
            <a:pPr marL="346627" indent="-346627">
              <a:buFont typeface="Arial" panose="020B0604020202020204" pitchFamily="34" charset="0"/>
              <a:buChar char="•"/>
            </a:pPr>
            <a:r>
              <a:rPr lang="en-US" dirty="0">
                <a:solidFill>
                  <a:schemeClr val="tx1">
                    <a:lumMod val="50000"/>
                    <a:lumOff val="50000"/>
                  </a:schemeClr>
                </a:solidFill>
              </a:rPr>
              <a:t>Recently released movies</a:t>
            </a:r>
          </a:p>
          <a:p>
            <a:pPr marL="346627" indent="-346627">
              <a:buFont typeface="Arial" panose="020B0604020202020204" pitchFamily="34" charset="0"/>
              <a:buChar char="•"/>
            </a:pPr>
            <a:r>
              <a:rPr lang="en-US" dirty="0">
                <a:solidFill>
                  <a:schemeClr val="tx1">
                    <a:lumMod val="50000"/>
                    <a:lumOff val="50000"/>
                  </a:schemeClr>
                </a:solidFill>
              </a:rPr>
              <a:t>Crafts: art clubs, CLS providers, homeschoolers</a:t>
            </a:r>
          </a:p>
          <a:p>
            <a:endParaRPr lang="en-US" dirty="0"/>
          </a:p>
        </p:txBody>
      </p:sp>
    </p:spTree>
    <p:extLst>
      <p:ext uri="{BB962C8B-B14F-4D97-AF65-F5344CB8AC3E}">
        <p14:creationId xmlns:p14="http://schemas.microsoft.com/office/powerpoint/2010/main" val="2046292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45039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Sitting</a:t>
            </a:r>
            <a:r>
              <a:rPr lang="en-US" baseline="0" dirty="0" smtClean="0"/>
              <a:t> still can be hard!</a:t>
            </a:r>
          </a:p>
          <a:p>
            <a:r>
              <a:rPr lang="en-US" baseline="0" dirty="0" smtClean="0"/>
              <a:t>Harsh lighting can trigger behaviors. Tone it down whenever possible. Aim for the feel you’d like in your living room, rather than your office.</a:t>
            </a:r>
          </a:p>
          <a:p>
            <a:r>
              <a:rPr lang="en-US" baseline="0" dirty="0" smtClean="0"/>
              <a:t>Lots of movement and activity can be hard to take when you don’t have filters that work well. A corner away from the activity or even retreating into the stacks can help provide equilibrium.</a:t>
            </a:r>
          </a:p>
          <a:p>
            <a:r>
              <a:rPr lang="en-US" baseline="0" dirty="0" smtClean="0"/>
              <a:t>Sometimes things get loud. Have a few sets of cheap noise cancelling headphones behind the desk for those who are headed towards </a:t>
            </a:r>
            <a:r>
              <a:rPr lang="en-US" baseline="0" dirty="0" err="1" smtClean="0"/>
              <a:t>overstimmed</a:t>
            </a:r>
            <a:r>
              <a:rPr lang="en-US" baseline="0" dirty="0" smtClean="0"/>
              <a:t>.</a:t>
            </a:r>
          </a:p>
          <a:p>
            <a:pPr defTabSz="924337">
              <a:defRPr/>
            </a:pPr>
            <a:r>
              <a:rPr lang="en-US" dirty="0" smtClean="0"/>
              <a:t>Ask your school district or local healthcare provider if they have an Occupational Therapist that would help you understand and address any Sensory Integration issues.</a:t>
            </a:r>
          </a:p>
          <a:p>
            <a:endParaRPr lang="en-US" baseline="0" dirty="0" smtClean="0"/>
          </a:p>
          <a:p>
            <a:endParaRPr lang="en-US" baseline="0" dirty="0" smtClean="0"/>
          </a:p>
          <a:p>
            <a:endParaRPr lang="en-US" baseline="0" dirty="0" smtClean="0"/>
          </a:p>
          <a:p>
            <a:endParaRPr lang="en-US" dirty="0"/>
          </a:p>
        </p:txBody>
      </p:sp>
    </p:spTree>
    <p:extLst>
      <p:ext uri="{BB962C8B-B14F-4D97-AF65-F5344CB8AC3E}">
        <p14:creationId xmlns:p14="http://schemas.microsoft.com/office/powerpoint/2010/main" val="2502606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solidFill>
                  <a:schemeClr val="tx2"/>
                </a:solidFill>
              </a:rPr>
              <a:t>Publicity is your greatest ally when getting programs off the ground.</a:t>
            </a:r>
          </a:p>
          <a:p>
            <a:r>
              <a:rPr lang="en-US" b="0" dirty="0" smtClean="0">
                <a:solidFill>
                  <a:schemeClr val="tx2"/>
                </a:solidFill>
              </a:rPr>
              <a:t>Make colorful graphics (flyers, handouts, etc.) that cover 4-6 weeks of programming. Less is difficult to keep current in all locations. Longer allows them to go stale or be forgotten. </a:t>
            </a:r>
          </a:p>
          <a:p>
            <a:r>
              <a:rPr lang="en-US" dirty="0" smtClean="0"/>
              <a:t>Once you’ve</a:t>
            </a:r>
            <a:r>
              <a:rPr lang="en-US" baseline="0" dirty="0" smtClean="0"/>
              <a:t> made them</a:t>
            </a:r>
            <a:r>
              <a:rPr lang="en-US" dirty="0" smtClean="0"/>
              <a:t>, what do you do with them?</a:t>
            </a:r>
          </a:p>
          <a:p>
            <a:pPr>
              <a:buFontTx/>
              <a:buChar char="-"/>
            </a:pPr>
            <a:r>
              <a:rPr lang="en-US" dirty="0" smtClean="0"/>
              <a:t>Distribute to local residential facilities.</a:t>
            </a:r>
          </a:p>
          <a:p>
            <a:pPr>
              <a:buFontTx/>
              <a:buChar char="-"/>
            </a:pPr>
            <a:r>
              <a:rPr lang="en-US" dirty="0" smtClean="0"/>
              <a:t>Ask community mental health gatekeepers to distribute flyers that you have provided during home visits.</a:t>
            </a:r>
          </a:p>
          <a:p>
            <a:pPr>
              <a:buFontTx/>
              <a:buChar char="-"/>
            </a:pPr>
            <a:r>
              <a:rPr lang="en-US" dirty="0" smtClean="0"/>
              <a:t>Promote through ISD programs.</a:t>
            </a:r>
          </a:p>
          <a:p>
            <a:pPr>
              <a:buFontTx/>
              <a:buChar char="-"/>
            </a:pPr>
            <a:r>
              <a:rPr lang="en-US" dirty="0" smtClean="0"/>
              <a:t>Social media platforms</a:t>
            </a:r>
          </a:p>
          <a:p>
            <a:endParaRPr lang="en-US" dirty="0" smtClean="0"/>
          </a:p>
          <a:p>
            <a:pPr defTabSz="898764"/>
            <a:r>
              <a:rPr lang="en-US" dirty="0" smtClean="0"/>
              <a:t>The</a:t>
            </a:r>
            <a:r>
              <a:rPr lang="en-US" baseline="0" dirty="0" smtClean="0"/>
              <a:t> language used can be highly sensitive, especially for those not used to travelling in these circles. Be sensitive to appropriate terminology, but don’t allow it to paralyze you. As a mom, I can tell the difference between when you’re being insulting and when you’re simply not aware of the currently popular (but ever changing) socially appropriate terminology. I’ll correct you if needed, but I’m mostly going to be happy you care enough to provide services for my sons and my family. Once you have people regularly attending, ask them what they prefer. Our marketing uses the term “special needs adults” because that’s how my group chose to self-identify. Again, it’s about providing choice and respecting it.</a:t>
            </a:r>
            <a:endParaRPr lang="en-US" dirty="0" smtClean="0"/>
          </a:p>
          <a:p>
            <a:endParaRPr lang="en-US" dirty="0"/>
          </a:p>
        </p:txBody>
      </p:sp>
    </p:spTree>
    <p:extLst>
      <p:ext uri="{BB962C8B-B14F-4D97-AF65-F5344CB8AC3E}">
        <p14:creationId xmlns:p14="http://schemas.microsoft.com/office/powerpoint/2010/main" val="349005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7789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26945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86273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F3ABF0-9769-4EF4-B399-D44FB492EA01}" type="slidenum">
              <a:rPr lang="en-US" smtClean="0"/>
              <a:t>10</a:t>
            </a:fld>
            <a:endParaRPr lang="en-US"/>
          </a:p>
        </p:txBody>
      </p:sp>
    </p:spTree>
    <p:extLst>
      <p:ext uri="{BB962C8B-B14F-4D97-AF65-F5344CB8AC3E}">
        <p14:creationId xmlns:p14="http://schemas.microsoft.com/office/powerpoint/2010/main" val="1348409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53573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16081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337">
              <a:defRPr/>
            </a:pPr>
            <a:r>
              <a:rPr lang="en-US" dirty="0" smtClean="0"/>
              <a:t>I would like to reach out to area civic organizations asking them to each adopt a month.  They could locate and contract with a performer, </a:t>
            </a:r>
            <a:r>
              <a:rPr lang="en-US" dirty="0" err="1" smtClean="0"/>
              <a:t>etc</a:t>
            </a:r>
            <a:r>
              <a:rPr lang="en-US" dirty="0" smtClean="0"/>
              <a:t> for one of the weekly gatherings.  This will help broaden awareness and contacts. What ideas do you have?</a:t>
            </a:r>
            <a:r>
              <a:rPr lang="en-US" baseline="0" dirty="0" smtClean="0"/>
              <a:t> </a:t>
            </a:r>
            <a:endParaRPr lang="en-US" dirty="0" smtClean="0"/>
          </a:p>
          <a:p>
            <a:endParaRPr lang="en-US" dirty="0"/>
          </a:p>
        </p:txBody>
      </p:sp>
    </p:spTree>
    <p:extLst>
      <p:ext uri="{BB962C8B-B14F-4D97-AF65-F5344CB8AC3E}">
        <p14:creationId xmlns:p14="http://schemas.microsoft.com/office/powerpoint/2010/main" val="2256691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Wanted to bring a group of kids to Toddler Storytime. </a:t>
            </a:r>
          </a:p>
          <a:p>
            <a:r>
              <a:rPr lang="en-US" dirty="0"/>
              <a:t>Had not asked what her goal was assumed it was to simply visit the library. </a:t>
            </a:r>
          </a:p>
          <a:p>
            <a:r>
              <a:rPr lang="en-US" dirty="0"/>
              <a:t>Invite other organizations to stop by and observe – offered to run it for us. </a:t>
            </a:r>
          </a:p>
        </p:txBody>
      </p:sp>
      <p:sp>
        <p:nvSpPr>
          <p:cNvPr id="4" name="Slide Number Placeholder 3"/>
          <p:cNvSpPr>
            <a:spLocks noGrp="1"/>
          </p:cNvSpPr>
          <p:nvPr>
            <p:ph type="sldNum" sz="quarter" idx="10"/>
          </p:nvPr>
        </p:nvSpPr>
        <p:spPr/>
        <p:txBody>
          <a:bodyPr/>
          <a:lstStyle/>
          <a:p>
            <a:fld id="{5DF3ABF0-9769-4EF4-B399-D44FB492EA01}" type="slidenum">
              <a:rPr lang="en-US" smtClean="0"/>
              <a:t>12</a:t>
            </a:fld>
            <a:endParaRPr lang="en-US"/>
          </a:p>
        </p:txBody>
      </p:sp>
    </p:spTree>
    <p:extLst>
      <p:ext uri="{BB962C8B-B14F-4D97-AF65-F5344CB8AC3E}">
        <p14:creationId xmlns:p14="http://schemas.microsoft.com/office/powerpoint/2010/main" val="3625916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F3ABF0-9769-4EF4-B399-D44FB492EA01}" type="slidenum">
              <a:rPr lang="en-US" smtClean="0"/>
              <a:t>13</a:t>
            </a:fld>
            <a:endParaRPr lang="en-US"/>
          </a:p>
        </p:txBody>
      </p:sp>
    </p:spTree>
    <p:extLst>
      <p:ext uri="{BB962C8B-B14F-4D97-AF65-F5344CB8AC3E}">
        <p14:creationId xmlns:p14="http://schemas.microsoft.com/office/powerpoint/2010/main" val="1485798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F3ABF0-9769-4EF4-B399-D44FB492EA01}" type="slidenum">
              <a:rPr lang="en-US" smtClean="0"/>
              <a:t>14</a:t>
            </a:fld>
            <a:endParaRPr lang="en-US"/>
          </a:p>
        </p:txBody>
      </p:sp>
    </p:spTree>
    <p:extLst>
      <p:ext uri="{BB962C8B-B14F-4D97-AF65-F5344CB8AC3E}">
        <p14:creationId xmlns:p14="http://schemas.microsoft.com/office/powerpoint/2010/main" val="3550810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I’m Laura Hollister, </a:t>
            </a:r>
            <a:r>
              <a:rPr lang="en-US" smtClean="0"/>
              <a:t>adult services </a:t>
            </a:r>
            <a:r>
              <a:rPr lang="en-US" dirty="0" smtClean="0"/>
              <a:t>team leader at Niles District library, and the proud mom of 6 sons.</a:t>
            </a:r>
            <a:r>
              <a:rPr lang="en-US" baseline="0" dirty="0" smtClean="0"/>
              <a:t> Three of them struggle with disabilities, and two are significantly affected. </a:t>
            </a:r>
          </a:p>
        </p:txBody>
      </p:sp>
    </p:spTree>
    <p:extLst>
      <p:ext uri="{BB962C8B-B14F-4D97-AF65-F5344CB8AC3E}">
        <p14:creationId xmlns:p14="http://schemas.microsoft.com/office/powerpoint/2010/main" val="3398099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you already have groups of special needs folks coming in to your library?</a:t>
            </a:r>
            <a:r>
              <a:rPr lang="en-US" baseline="0" dirty="0" smtClean="0"/>
              <a:t> Maybe individuals with a worker? </a:t>
            </a:r>
          </a:p>
          <a:p>
            <a:endParaRPr lang="en-US" baseline="0" dirty="0" smtClean="0"/>
          </a:p>
          <a:p>
            <a:r>
              <a:rPr lang="en-US" baseline="0" dirty="0" smtClean="0"/>
              <a:t>Do they just sit at a table, bored, because they just don’t fit in anywhere?</a:t>
            </a:r>
          </a:p>
          <a:p>
            <a:endParaRPr lang="en-US" baseline="0" dirty="0" smtClean="0"/>
          </a:p>
          <a:p>
            <a:r>
              <a:rPr lang="en-US" baseline="0" dirty="0" smtClean="0"/>
              <a:t>You can help. Most of them would be interested in </a:t>
            </a:r>
            <a:r>
              <a:rPr lang="en-US" baseline="0" dirty="0" err="1" smtClean="0"/>
              <a:t>storytime</a:t>
            </a:r>
            <a:r>
              <a:rPr lang="en-US" baseline="0" dirty="0" smtClean="0"/>
              <a:t> or tween groups. You’re already developing and providing this content. Just commit to re-serving it to a broader group!</a:t>
            </a:r>
            <a:endParaRPr lang="en-US" dirty="0"/>
          </a:p>
        </p:txBody>
      </p:sp>
    </p:spTree>
    <p:extLst>
      <p:ext uri="{BB962C8B-B14F-4D97-AF65-F5344CB8AC3E}">
        <p14:creationId xmlns:p14="http://schemas.microsoft.com/office/powerpoint/2010/main" val="2259692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p>
          <a:p>
            <a:r>
              <a:rPr lang="en-US" dirty="0" smtClean="0"/>
              <a:t>Your community is full of adults who have social and</a:t>
            </a:r>
            <a:r>
              <a:rPr lang="en-US" baseline="0" dirty="0" smtClean="0"/>
              <a:t> educational goals, with very few places to work on them. </a:t>
            </a:r>
          </a:p>
          <a:p>
            <a:r>
              <a:rPr lang="en-US" dirty="0" smtClean="0"/>
              <a:t>Many families,</a:t>
            </a:r>
            <a:r>
              <a:rPr lang="en-US" baseline="0" dirty="0" smtClean="0"/>
              <a:t> like mine, </a:t>
            </a:r>
            <a:r>
              <a:rPr lang="en-US" dirty="0" smtClean="0"/>
              <a:t>have both affected and </a:t>
            </a:r>
            <a:r>
              <a:rPr lang="en-US" dirty="0" err="1" smtClean="0"/>
              <a:t>neurotypical</a:t>
            </a:r>
            <a:r>
              <a:rPr lang="en-US" dirty="0" smtClean="0"/>
              <a:t> children.</a:t>
            </a:r>
            <a:r>
              <a:rPr lang="en-US" baseline="0" dirty="0" smtClean="0"/>
              <a:t> We</a:t>
            </a:r>
            <a:r>
              <a:rPr lang="en-US" dirty="0" smtClean="0"/>
              <a:t> need a place to enjoy activities together. </a:t>
            </a:r>
          </a:p>
          <a:p>
            <a:endParaRPr lang="en-US" dirty="0" smtClean="0"/>
          </a:p>
          <a:p>
            <a:r>
              <a:rPr lang="en-US" dirty="0" smtClean="0"/>
              <a:t>Why at a library?</a:t>
            </a:r>
          </a:p>
          <a:p>
            <a:r>
              <a:rPr lang="en-US" dirty="0" smtClean="0"/>
              <a:t>Libraries are the perfect collaborator. We can connect resource providers with consumers in a safe and open environment.</a:t>
            </a:r>
          </a:p>
          <a:p>
            <a:pPr defTabSz="924337">
              <a:defRPr/>
            </a:pPr>
            <a:r>
              <a:rPr lang="en-US" dirty="0" smtClean="0"/>
              <a:t>Libraries need to serve everyone to remain the vibrant centers of our community we know they are (or can be).</a:t>
            </a:r>
          </a:p>
          <a:p>
            <a:endParaRPr lang="en-US" dirty="0" smtClean="0"/>
          </a:p>
          <a:p>
            <a:endParaRPr lang="en-US" dirty="0"/>
          </a:p>
        </p:txBody>
      </p:sp>
    </p:spTree>
    <p:extLst>
      <p:ext uri="{BB962C8B-B14F-4D97-AF65-F5344CB8AC3E}">
        <p14:creationId xmlns:p14="http://schemas.microsoft.com/office/powerpoint/2010/main" val="1821477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offer high quality, high interest events to draw non-affected families too. </a:t>
            </a:r>
          </a:p>
          <a:p>
            <a:r>
              <a:rPr lang="en-US" dirty="0" smtClean="0"/>
              <a:t>Make everything a learning opportunity on multiple levels:</a:t>
            </a:r>
          </a:p>
          <a:p>
            <a:r>
              <a:rPr lang="en-US" dirty="0" smtClean="0"/>
              <a:t>-Read and Return Books: Practicing responsibility without penalty.</a:t>
            </a:r>
          </a:p>
          <a:p>
            <a:r>
              <a:rPr lang="en-US" dirty="0" smtClean="0"/>
              <a:t>-Movie Days: Practicing appropriate social behavior, </a:t>
            </a:r>
            <a:r>
              <a:rPr lang="en-US" baseline="0" dirty="0" smtClean="0"/>
              <a:t>decision making, (and possibly even money skills at a concession stand).</a:t>
            </a:r>
          </a:p>
          <a:p>
            <a:r>
              <a:rPr lang="en-US" baseline="0" dirty="0" smtClean="0"/>
              <a:t>Incorporate sensory and motor skills on craft day</a:t>
            </a:r>
          </a:p>
          <a:p>
            <a:r>
              <a:rPr lang="en-US" baseline="0" dirty="0" smtClean="0"/>
              <a:t>Discuss the importance of maintaining physical health and wellness on Zumba days</a:t>
            </a:r>
          </a:p>
          <a:p>
            <a:endParaRPr lang="en-US" dirty="0" smtClean="0"/>
          </a:p>
          <a:p>
            <a:endParaRPr lang="en-US" dirty="0"/>
          </a:p>
        </p:txBody>
      </p:sp>
    </p:spTree>
    <p:extLst>
      <p:ext uri="{BB962C8B-B14F-4D97-AF65-F5344CB8AC3E}">
        <p14:creationId xmlns:p14="http://schemas.microsoft.com/office/powerpoint/2010/main" val="15641727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EE17ABE-70DA-4185-A0B5-AB7F67DB83C6}" type="datetimeFigureOut">
              <a:rPr lang="en-US" smtClean="0"/>
              <a:t>9/18/2017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26F3802-BDD7-4A23-864D-C2F3E806E68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EE17ABE-70DA-4185-A0B5-AB7F67DB83C6}" type="datetimeFigureOut">
              <a:rPr lang="en-US" smtClean="0"/>
              <a:t>9/18/2017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26F3802-BDD7-4A23-864D-C2F3E806E68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EE17ABE-70DA-4185-A0B5-AB7F67DB83C6}" type="datetimeFigureOut">
              <a:rPr lang="en-US" smtClean="0"/>
              <a:t>9/18/2017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26F3802-BDD7-4A23-864D-C2F3E806E68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EE17ABE-70DA-4185-A0B5-AB7F67DB83C6}" type="datetimeFigureOut">
              <a:rPr lang="en-US" smtClean="0"/>
              <a:t>9/18/2017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26F3802-BDD7-4A23-864D-C2F3E806E685}"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EE17ABE-70DA-4185-A0B5-AB7F67DB83C6}" type="datetimeFigureOut">
              <a:rPr lang="en-US" smtClean="0"/>
              <a:t>9/18/2017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26F3802-BDD7-4A23-864D-C2F3E806E685}"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E17ABE-70DA-4185-A0B5-AB7F67DB83C6}" type="datetimeFigureOut">
              <a:rPr lang="en-US" smtClean="0"/>
              <a:t>9/18/2017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26F3802-BDD7-4A23-864D-C2F3E806E685}"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EE17ABE-70DA-4185-A0B5-AB7F67DB83C6}" type="datetimeFigureOut">
              <a:rPr lang="en-US" smtClean="0"/>
              <a:t>9/18/2017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26F3802-BDD7-4A23-864D-C2F3E806E68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EE17ABE-70DA-4185-A0B5-AB7F67DB83C6}" type="datetimeFigureOut">
              <a:rPr lang="en-US" smtClean="0"/>
              <a:t>9/18/2017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26F3802-BDD7-4A23-864D-C2F3E806E685}"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EE17ABE-70DA-4185-A0B5-AB7F67DB83C6}" type="datetimeFigureOut">
              <a:rPr lang="en-US" smtClean="0"/>
              <a:t>9/18/2017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26F3802-BDD7-4A23-864D-C2F3E806E68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EE17ABE-70DA-4185-A0B5-AB7F67DB83C6}" type="datetimeFigureOut">
              <a:rPr lang="en-US" smtClean="0"/>
              <a:t>9/18/2017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26F3802-BDD7-4A23-864D-C2F3E806E68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EE17ABE-70DA-4185-A0B5-AB7F67DB83C6}" type="datetimeFigureOut">
              <a:rPr lang="en-US" smtClean="0"/>
              <a:t>9/18/2017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26F3802-BDD7-4A23-864D-C2F3E806E685}"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EE17ABE-70DA-4185-A0B5-AB7F67DB83C6}" type="datetimeFigureOut">
              <a:rPr lang="en-US" smtClean="0"/>
              <a:t>9/18/2017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26F3802-BDD7-4A23-864D-C2F3E806E68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theyouthdesk.org/"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jpeg"/><Relationship Id="rId12"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adaptiveumbrella.blogspot.com/" TargetMode="External"/><Relationship Id="rId2" Type="http://schemas.openxmlformats.org/officeDocument/2006/relationships/hyperlink" Target="mailto:taggartj@btpl.org" TargetMode="External"/><Relationship Id="rId1" Type="http://schemas.openxmlformats.org/officeDocument/2006/relationships/slideLayout" Target="../slideLayouts/slideLayout2.xml"/><Relationship Id="rId6" Type="http://schemas.openxmlformats.org/officeDocument/2006/relationships/hyperlink" Target="mailto:sarah.skinner@nileslibrary.net" TargetMode="External"/><Relationship Id="rId5" Type="http://schemas.openxmlformats.org/officeDocument/2006/relationships/hyperlink" Target="mailto:laura.hollister@nileslibrary.net" TargetMode="External"/><Relationship Id="rId4" Type="http://schemas.openxmlformats.org/officeDocument/2006/relationships/hyperlink" Target="mailto:mjackson@cromaine.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m/url?sa=i&amp;rct=j&amp;q=&amp;esrc=s&amp;source=images&amp;cd=&amp;cad=rja&amp;uact=8&amp;ved=0ahUKEwiBn7D575PWAhUs9YMKHY1nDa0QjRwIBw&amp;url=https://goalbookapp.com/toolkit/goal/textual-evidence-to-support-analysis-of-informational-texts-1&amp;psig=AFQjCNEj5JPecocPdye5YCCjI91OMnJWkw&amp;ust=1504901132980446"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838200"/>
            <a:ext cx="7772400" cy="1829761"/>
          </a:xfrm>
        </p:spPr>
        <p:txBody>
          <a:bodyPr>
            <a:normAutofit fontScale="90000"/>
          </a:bodyPr>
          <a:lstStyle/>
          <a:p>
            <a:r>
              <a:rPr lang="en-US" dirty="0" smtClean="0"/>
              <a:t>Adapted Sensory Programming for All Ages &amp; All Budgets</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Presented by:</a:t>
            </a:r>
          </a:p>
          <a:p>
            <a:r>
              <a:rPr lang="en-US" dirty="0" smtClean="0"/>
              <a:t>Jen Taggart, Bloomfield Township Public Library</a:t>
            </a:r>
          </a:p>
          <a:p>
            <a:r>
              <a:rPr lang="en-US" dirty="0" smtClean="0"/>
              <a:t>Laura Hollister &amp; Sarah Skinner, Niles District Library</a:t>
            </a:r>
          </a:p>
          <a:p>
            <a:r>
              <a:rPr lang="en-US" dirty="0" smtClean="0"/>
              <a:t>Marta-Kate Jackson, </a:t>
            </a:r>
            <a:r>
              <a:rPr lang="en-US" dirty="0" err="1" smtClean="0"/>
              <a:t>Cromaine</a:t>
            </a:r>
            <a:r>
              <a:rPr lang="en-US" dirty="0" smtClean="0"/>
              <a:t> District Library</a:t>
            </a:r>
            <a:endParaRPr lang="en-US" dirty="0"/>
          </a:p>
        </p:txBody>
      </p:sp>
      <p:sp>
        <p:nvSpPr>
          <p:cNvPr id="4" name="TextBox 3"/>
          <p:cNvSpPr txBox="1"/>
          <p:nvPr/>
        </p:nvSpPr>
        <p:spPr>
          <a:xfrm>
            <a:off x="6019800" y="2940004"/>
            <a:ext cx="2514600" cy="369332"/>
          </a:xfrm>
          <a:prstGeom prst="rect">
            <a:avLst/>
          </a:prstGeom>
          <a:noFill/>
        </p:spPr>
        <p:txBody>
          <a:bodyPr wrap="square" rtlCol="0">
            <a:spAutoFit/>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September 19, 2017</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2462491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EE89C6ED-85C4-4D0C-8844-64760201E881}"/>
              </a:ext>
            </a:extLst>
          </p:cNvPr>
          <p:cNvSpPr>
            <a:spLocks noGrp="1"/>
          </p:cNvSpPr>
          <p:nvPr>
            <p:ph idx="1"/>
          </p:nvPr>
        </p:nvSpPr>
        <p:spPr/>
        <p:txBody>
          <a:bodyPr>
            <a:normAutofit/>
          </a:bodyPr>
          <a:lstStyle/>
          <a:p>
            <a:r>
              <a:rPr lang="en-US" dirty="0"/>
              <a:t>20-25 Minute Storytime</a:t>
            </a:r>
          </a:p>
          <a:p>
            <a:pPr lvl="1"/>
            <a:r>
              <a:rPr lang="en-US" dirty="0"/>
              <a:t>2 stories with additional visuals or interactive element</a:t>
            </a:r>
          </a:p>
          <a:p>
            <a:pPr lvl="2">
              <a:buClr>
                <a:schemeClr val="accent1"/>
              </a:buClr>
            </a:pPr>
            <a:r>
              <a:rPr lang="en-US" dirty="0"/>
              <a:t>Flannel, puppets, movement, and/or props</a:t>
            </a:r>
          </a:p>
          <a:p>
            <a:pPr lvl="1"/>
            <a:r>
              <a:rPr lang="en-US" dirty="0"/>
              <a:t>Movement songs with props </a:t>
            </a:r>
            <a:r>
              <a:rPr lang="en-US" dirty="0" smtClean="0"/>
              <a:t>- shaker </a:t>
            </a:r>
            <a:r>
              <a:rPr lang="en-US" dirty="0"/>
              <a:t>eggs, paper cutouts, sponges, etc</a:t>
            </a:r>
            <a:r>
              <a:rPr lang="en-US" dirty="0" smtClean="0"/>
              <a:t>.</a:t>
            </a:r>
            <a:endParaRPr lang="en-US" dirty="0"/>
          </a:p>
          <a:p>
            <a:pPr marL="630936" lvl="2" indent="0">
              <a:buNone/>
            </a:pPr>
            <a:endParaRPr lang="en-US" dirty="0"/>
          </a:p>
          <a:p>
            <a:pPr lvl="2"/>
            <a:endParaRPr lang="en-US" dirty="0"/>
          </a:p>
          <a:p>
            <a:pPr lvl="1"/>
            <a:endParaRPr lang="en-US" dirty="0"/>
          </a:p>
        </p:txBody>
      </p:sp>
      <p:sp>
        <p:nvSpPr>
          <p:cNvPr id="3" name="Title 2">
            <a:extLst>
              <a:ext uri="{FF2B5EF4-FFF2-40B4-BE49-F238E27FC236}">
                <a16:creationId xmlns="" xmlns:a16="http://schemas.microsoft.com/office/drawing/2014/main" id="{1D3F312D-8961-4E38-8927-81747173B0B9}"/>
              </a:ext>
            </a:extLst>
          </p:cNvPr>
          <p:cNvSpPr>
            <a:spLocks noGrp="1"/>
          </p:cNvSpPr>
          <p:nvPr>
            <p:ph type="title"/>
          </p:nvPr>
        </p:nvSpPr>
        <p:spPr>
          <a:xfrm>
            <a:off x="457200" y="274638"/>
            <a:ext cx="8229600" cy="1143000"/>
          </a:xfrm>
        </p:spPr>
        <p:txBody>
          <a:bodyPr>
            <a:normAutofit/>
          </a:bodyPr>
          <a:lstStyle/>
          <a:p>
            <a:r>
              <a:rPr lang="en-US" dirty="0"/>
              <a:t>Sensory Storytime</a:t>
            </a:r>
            <a:endParaRPr lang="en-US" sz="2200" dirty="0"/>
          </a:p>
        </p:txBody>
      </p:sp>
      <p:pic>
        <p:nvPicPr>
          <p:cNvPr id="2050" name="Picture 2" descr="Image result for ain't gonna paint no more">
            <a:extLst>
              <a:ext uri="{FF2B5EF4-FFF2-40B4-BE49-F238E27FC236}">
                <a16:creationId xmlns="" xmlns:a16="http://schemas.microsoft.com/office/drawing/2014/main" id="{4F28DB83-0CEF-4F0E-B44B-C7F6797CC1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4954" y="3933908"/>
            <a:ext cx="1814091" cy="212109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ellison die cut rubber duck">
            <a:extLst>
              <a:ext uri="{FF2B5EF4-FFF2-40B4-BE49-F238E27FC236}">
                <a16:creationId xmlns="" xmlns:a16="http://schemas.microsoft.com/office/drawing/2014/main" id="{1005EC2D-6DBC-4184-9B50-DC4CCA94C9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722" y="3949148"/>
            <a:ext cx="1919709" cy="197322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kitchen sponges">
            <a:extLst>
              <a:ext uri="{FF2B5EF4-FFF2-40B4-BE49-F238E27FC236}">
                <a16:creationId xmlns="" xmlns:a16="http://schemas.microsoft.com/office/drawing/2014/main" id="{97D4DA8B-B643-42FB-94FA-EBB30CC6C77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896" t="6870" r="6959" b="12434"/>
          <a:stretch/>
        </p:blipFill>
        <p:spPr bwMode="auto">
          <a:xfrm>
            <a:off x="6019800" y="4211859"/>
            <a:ext cx="2271547" cy="1447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682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0B727CE6-BBEF-4143-BA2B-01757C378439}"/>
              </a:ext>
            </a:extLst>
          </p:cNvPr>
          <p:cNvSpPr>
            <a:spLocks noGrp="1"/>
          </p:cNvSpPr>
          <p:nvPr>
            <p:ph idx="1"/>
          </p:nvPr>
        </p:nvSpPr>
        <p:spPr/>
        <p:txBody>
          <a:bodyPr>
            <a:normAutofit fontScale="92500" lnSpcReduction="10000"/>
          </a:bodyPr>
          <a:lstStyle/>
          <a:p>
            <a:r>
              <a:rPr lang="en-US" dirty="0"/>
              <a:t>20 Minutes Free Play</a:t>
            </a:r>
          </a:p>
          <a:p>
            <a:pPr lvl="1"/>
            <a:r>
              <a:rPr lang="en-US" dirty="0"/>
              <a:t>Socialization time for kids AND caregivers</a:t>
            </a:r>
          </a:p>
          <a:p>
            <a:pPr lvl="1"/>
            <a:r>
              <a:rPr lang="en-US" dirty="0"/>
              <a:t>Activity stations for exploring at their own pace</a:t>
            </a:r>
          </a:p>
          <a:p>
            <a:pPr lvl="2">
              <a:buClr>
                <a:schemeClr val="accent1"/>
              </a:buClr>
            </a:pPr>
            <a:r>
              <a:rPr lang="en-US" dirty="0"/>
              <a:t>Sensory Bin </a:t>
            </a:r>
          </a:p>
          <a:p>
            <a:pPr lvl="2">
              <a:buClr>
                <a:schemeClr val="accent1"/>
              </a:buClr>
            </a:pPr>
            <a:r>
              <a:rPr lang="en-US" dirty="0"/>
              <a:t>Puppets or Flannel pieces from </a:t>
            </a:r>
            <a:r>
              <a:rPr lang="en-US" dirty="0" err="1"/>
              <a:t>storytime</a:t>
            </a:r>
            <a:endParaRPr lang="en-US" dirty="0"/>
          </a:p>
          <a:p>
            <a:pPr lvl="2">
              <a:buClr>
                <a:schemeClr val="accent1"/>
              </a:buClr>
            </a:pPr>
            <a:r>
              <a:rPr lang="en-US" dirty="0"/>
              <a:t>Sensory Balls</a:t>
            </a:r>
          </a:p>
          <a:p>
            <a:pPr lvl="2">
              <a:buClr>
                <a:schemeClr val="accent1"/>
              </a:buClr>
            </a:pPr>
            <a:r>
              <a:rPr lang="en-US" dirty="0"/>
              <a:t>Craft or Coloring Station</a:t>
            </a:r>
          </a:p>
          <a:p>
            <a:pPr lvl="1"/>
            <a:r>
              <a:rPr lang="en-US" dirty="0"/>
              <a:t>Early On® teacher present to </a:t>
            </a:r>
          </a:p>
          <a:p>
            <a:pPr marL="393192" lvl="1" indent="0">
              <a:buNone/>
            </a:pPr>
            <a:r>
              <a:rPr lang="en-US" dirty="0"/>
              <a:t>  answer questions</a:t>
            </a:r>
          </a:p>
          <a:p>
            <a:pPr marL="630936" lvl="2" indent="0">
              <a:buNone/>
            </a:pPr>
            <a:endParaRPr lang="en-US" dirty="0"/>
          </a:p>
          <a:p>
            <a:pPr marL="109728" indent="0">
              <a:buNone/>
            </a:pPr>
            <a:r>
              <a:rPr lang="en-US" sz="2000" dirty="0"/>
              <a:t>Ideas for crafts, books, activities and</a:t>
            </a:r>
          </a:p>
          <a:p>
            <a:pPr marL="109728" indent="0">
              <a:buNone/>
            </a:pPr>
            <a:r>
              <a:rPr lang="en-US" sz="2000" dirty="0"/>
              <a:t>more resources at </a:t>
            </a:r>
          </a:p>
          <a:p>
            <a:pPr marL="109728" indent="0">
              <a:buNone/>
            </a:pPr>
            <a:r>
              <a:rPr lang="en-US" sz="2000" dirty="0">
                <a:hlinkClick r:id="rId2"/>
              </a:rPr>
              <a:t>www.theyouthdesk.org</a:t>
            </a:r>
            <a:r>
              <a:rPr lang="en-US" sz="2000" dirty="0"/>
              <a:t>.</a:t>
            </a:r>
          </a:p>
          <a:p>
            <a:pPr marL="109728" indent="0">
              <a:buNone/>
            </a:pPr>
            <a:endParaRPr lang="en-US" sz="2000" dirty="0"/>
          </a:p>
          <a:p>
            <a:endParaRPr lang="en-US" dirty="0"/>
          </a:p>
        </p:txBody>
      </p:sp>
      <p:sp>
        <p:nvSpPr>
          <p:cNvPr id="3" name="Title 2">
            <a:extLst>
              <a:ext uri="{FF2B5EF4-FFF2-40B4-BE49-F238E27FC236}">
                <a16:creationId xmlns="" xmlns:a16="http://schemas.microsoft.com/office/drawing/2014/main" id="{05E9A855-F5F3-4977-A2D9-6DBE3EBBDDDF}"/>
              </a:ext>
            </a:extLst>
          </p:cNvPr>
          <p:cNvSpPr>
            <a:spLocks noGrp="1"/>
          </p:cNvSpPr>
          <p:nvPr>
            <p:ph type="title"/>
          </p:nvPr>
        </p:nvSpPr>
        <p:spPr/>
        <p:txBody>
          <a:bodyPr/>
          <a:lstStyle/>
          <a:p>
            <a:r>
              <a:rPr lang="en-US" dirty="0"/>
              <a:t>Sensory Storytime</a:t>
            </a:r>
          </a:p>
        </p:txBody>
      </p:sp>
      <p:pic>
        <p:nvPicPr>
          <p:cNvPr id="1026" name="Picture 2" descr="Image result for sensory balls">
            <a:extLst>
              <a:ext uri="{FF2B5EF4-FFF2-40B4-BE49-F238E27FC236}">
                <a16:creationId xmlns="" xmlns:a16="http://schemas.microsoft.com/office/drawing/2014/main" id="{CFCD2419-7FD8-490D-BAF1-D8ED3F810E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394" b="13359"/>
          <a:stretch/>
        </p:blipFill>
        <p:spPr bwMode="auto">
          <a:xfrm>
            <a:off x="5848350" y="307425"/>
            <a:ext cx="2838450" cy="13702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s://scontent-ort2-1.xx.fbcdn.net/v/t1.0-9/12376307_10153976291495996_6142191899968755905_n.jpg?oh=d41714f85819e75d2bd4fde3e107a87a&amp;oe=58CF3943">
            <a:extLst>
              <a:ext uri="{FF2B5EF4-FFF2-40B4-BE49-F238E27FC236}">
                <a16:creationId xmlns="" xmlns:a16="http://schemas.microsoft.com/office/drawing/2014/main" id="{655C0025-6D47-49C5-9039-C7EED8AD094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3598290"/>
            <a:ext cx="3276600" cy="2457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618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4E8EBB4F-2583-477C-B781-7B7750424491}"/>
              </a:ext>
            </a:extLst>
          </p:cNvPr>
          <p:cNvSpPr>
            <a:spLocks noGrp="1"/>
          </p:cNvSpPr>
          <p:nvPr>
            <p:ph idx="1"/>
          </p:nvPr>
        </p:nvSpPr>
        <p:spPr/>
        <p:txBody>
          <a:bodyPr>
            <a:normAutofit/>
          </a:bodyPr>
          <a:lstStyle/>
          <a:p>
            <a:r>
              <a:rPr lang="en-US" sz="2200" dirty="0"/>
              <a:t>Program developed based on interests of Early On® teachers from Livingston Educational Services Agency</a:t>
            </a:r>
          </a:p>
          <a:p>
            <a:r>
              <a:rPr lang="en-US" sz="2200" dirty="0"/>
              <a:t>Teachers wanted an opportunity for their students to interact and observe neurotypical children</a:t>
            </a:r>
          </a:p>
          <a:p>
            <a:pPr lvl="1"/>
            <a:r>
              <a:rPr lang="en-US" sz="1800" dirty="0"/>
              <a:t>Find out what THEIR goal is!</a:t>
            </a:r>
          </a:p>
          <a:p>
            <a:r>
              <a:rPr lang="en-US" sz="2200" dirty="0"/>
              <a:t>Call local organizations for feedback or invite them to stop by and observe an existing program </a:t>
            </a:r>
          </a:p>
        </p:txBody>
      </p:sp>
      <p:sp>
        <p:nvSpPr>
          <p:cNvPr id="3" name="Title 2">
            <a:extLst>
              <a:ext uri="{FF2B5EF4-FFF2-40B4-BE49-F238E27FC236}">
                <a16:creationId xmlns="" xmlns:a16="http://schemas.microsoft.com/office/drawing/2014/main" id="{698B263F-ED5B-4C93-9B95-6ECCA6BB15CD}"/>
              </a:ext>
            </a:extLst>
          </p:cNvPr>
          <p:cNvSpPr>
            <a:spLocks noGrp="1"/>
          </p:cNvSpPr>
          <p:nvPr>
            <p:ph type="title"/>
          </p:nvPr>
        </p:nvSpPr>
        <p:spPr/>
        <p:txBody>
          <a:bodyPr/>
          <a:lstStyle/>
          <a:p>
            <a:r>
              <a:rPr lang="en-US" dirty="0"/>
              <a:t>Local Partners</a:t>
            </a:r>
          </a:p>
        </p:txBody>
      </p:sp>
      <p:pic>
        <p:nvPicPr>
          <p:cNvPr id="1028" name="Picture 4" descr="Image result for early on michigan logo">
            <a:extLst>
              <a:ext uri="{FF2B5EF4-FFF2-40B4-BE49-F238E27FC236}">
                <a16:creationId xmlns="" xmlns:a16="http://schemas.microsoft.com/office/drawing/2014/main" id="{F4398B7B-D398-40B8-91DD-E9E9BF7F79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4146" y="4038600"/>
            <a:ext cx="2990850" cy="1773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540C5909-603F-4142-A9FB-25E663EB3273}"/>
              </a:ext>
            </a:extLst>
          </p:cNvPr>
          <p:cNvSpPr/>
          <p:nvPr/>
        </p:nvSpPr>
        <p:spPr>
          <a:xfrm>
            <a:off x="1334146" y="5875790"/>
            <a:ext cx="2651688" cy="369332"/>
          </a:xfrm>
          <a:prstGeom prst="rect">
            <a:avLst/>
          </a:prstGeom>
        </p:spPr>
        <p:txBody>
          <a:bodyPr wrap="none">
            <a:spAutoFit/>
          </a:bodyPr>
          <a:lstStyle/>
          <a:p>
            <a:r>
              <a:rPr lang="en-US" dirty="0"/>
              <a:t>www.1800earlyon.org</a:t>
            </a:r>
          </a:p>
        </p:txBody>
      </p:sp>
      <p:pic>
        <p:nvPicPr>
          <p:cNvPr id="5" name="Picture 4">
            <a:extLst>
              <a:ext uri="{FF2B5EF4-FFF2-40B4-BE49-F238E27FC236}">
                <a16:creationId xmlns="" xmlns:a16="http://schemas.microsoft.com/office/drawing/2014/main" id="{217267EA-2828-4CC0-BDCD-650E2A0B0FC8}"/>
              </a:ext>
            </a:extLst>
          </p:cNvPr>
          <p:cNvPicPr>
            <a:picLocks noChangeAspect="1"/>
          </p:cNvPicPr>
          <p:nvPr/>
        </p:nvPicPr>
        <p:blipFill>
          <a:blip r:embed="rId4"/>
          <a:stretch>
            <a:fillRect/>
          </a:stretch>
        </p:blipFill>
        <p:spPr>
          <a:xfrm>
            <a:off x="5029200" y="4343400"/>
            <a:ext cx="3186332" cy="1468700"/>
          </a:xfrm>
          <a:prstGeom prst="rect">
            <a:avLst/>
          </a:prstGeom>
        </p:spPr>
      </p:pic>
      <p:sp>
        <p:nvSpPr>
          <p:cNvPr id="6" name="Rectangle 5">
            <a:extLst>
              <a:ext uri="{FF2B5EF4-FFF2-40B4-BE49-F238E27FC236}">
                <a16:creationId xmlns="" xmlns:a16="http://schemas.microsoft.com/office/drawing/2014/main" id="{0399F0DC-47E0-49BC-B298-7D546D4D90BB}"/>
              </a:ext>
            </a:extLst>
          </p:cNvPr>
          <p:cNvSpPr/>
          <p:nvPr/>
        </p:nvSpPr>
        <p:spPr>
          <a:xfrm>
            <a:off x="5264462" y="5943409"/>
            <a:ext cx="2715808" cy="369332"/>
          </a:xfrm>
          <a:prstGeom prst="rect">
            <a:avLst/>
          </a:prstGeom>
        </p:spPr>
        <p:txBody>
          <a:bodyPr wrap="none">
            <a:spAutoFit/>
          </a:bodyPr>
          <a:lstStyle/>
          <a:p>
            <a:r>
              <a:rPr lang="en-US" dirty="0"/>
              <a:t>www.livingstonesa.org</a:t>
            </a:r>
          </a:p>
        </p:txBody>
      </p:sp>
    </p:spTree>
    <p:extLst>
      <p:ext uri="{BB962C8B-B14F-4D97-AF65-F5344CB8AC3E}">
        <p14:creationId xmlns:p14="http://schemas.microsoft.com/office/powerpoint/2010/main" val="1447115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9FE1FFB2-E0D8-4E14-8C1F-AB99253A7E7D}"/>
              </a:ext>
            </a:extLst>
          </p:cNvPr>
          <p:cNvSpPr>
            <a:spLocks noGrp="1"/>
          </p:cNvSpPr>
          <p:nvPr>
            <p:ph idx="1"/>
          </p:nvPr>
        </p:nvSpPr>
        <p:spPr/>
        <p:txBody>
          <a:bodyPr>
            <a:normAutofit/>
          </a:bodyPr>
          <a:lstStyle/>
          <a:p>
            <a:r>
              <a:rPr lang="en-US" dirty="0"/>
              <a:t>Each family often accompanied by their teacher, speech or occupational therapist</a:t>
            </a:r>
          </a:p>
          <a:p>
            <a:pPr lvl="1"/>
            <a:r>
              <a:rPr lang="en-US" dirty="0"/>
              <a:t>Many now hold their caregiver meetings at the library</a:t>
            </a:r>
          </a:p>
          <a:p>
            <a:pPr lvl="1"/>
            <a:r>
              <a:rPr lang="en-US" dirty="0" smtClean="0"/>
              <a:t>Teachers &amp; Therapists </a:t>
            </a:r>
            <a:r>
              <a:rPr lang="en-US" dirty="0"/>
              <a:t>provided us with tips &amp; advice</a:t>
            </a:r>
          </a:p>
          <a:p>
            <a:pPr lvl="2">
              <a:buClr>
                <a:schemeClr val="accent1"/>
              </a:buClr>
            </a:pPr>
            <a:r>
              <a:rPr lang="en-US" dirty="0"/>
              <a:t>Visual Schedule </a:t>
            </a:r>
          </a:p>
          <a:p>
            <a:pPr lvl="2">
              <a:buClr>
                <a:schemeClr val="accent1"/>
              </a:buClr>
            </a:pPr>
            <a:r>
              <a:rPr lang="en-US" dirty="0"/>
              <a:t>Slow down lyrics</a:t>
            </a:r>
          </a:p>
          <a:p>
            <a:pPr lvl="2">
              <a:buClr>
                <a:schemeClr val="accent1"/>
              </a:buClr>
            </a:pPr>
            <a:r>
              <a:rPr lang="en-US" dirty="0"/>
              <a:t>Sing A Capella</a:t>
            </a:r>
          </a:p>
          <a:p>
            <a:pPr lvl="2">
              <a:buClr>
                <a:schemeClr val="accent1"/>
              </a:buClr>
            </a:pPr>
            <a:r>
              <a:rPr lang="en-US" dirty="0"/>
              <a:t>Suggest songs &amp; rhymes</a:t>
            </a:r>
          </a:p>
        </p:txBody>
      </p:sp>
      <p:sp>
        <p:nvSpPr>
          <p:cNvPr id="3" name="Title 2">
            <a:extLst>
              <a:ext uri="{FF2B5EF4-FFF2-40B4-BE49-F238E27FC236}">
                <a16:creationId xmlns="" xmlns:a16="http://schemas.microsoft.com/office/drawing/2014/main" id="{D7C59B97-4CA7-4BC4-97A3-8117DE373F0C}"/>
              </a:ext>
            </a:extLst>
          </p:cNvPr>
          <p:cNvSpPr>
            <a:spLocks noGrp="1"/>
          </p:cNvSpPr>
          <p:nvPr>
            <p:ph type="title"/>
          </p:nvPr>
        </p:nvSpPr>
        <p:spPr/>
        <p:txBody>
          <a:bodyPr>
            <a:normAutofit/>
          </a:bodyPr>
          <a:lstStyle/>
          <a:p>
            <a:r>
              <a:rPr lang="en-US" dirty="0"/>
              <a:t>Early On® Collaboration</a:t>
            </a:r>
          </a:p>
        </p:txBody>
      </p:sp>
      <p:sp>
        <p:nvSpPr>
          <p:cNvPr id="4" name="AutoShape 2" descr="https://static.wixstatic.com/media/1220e8_dc1c948461aa498eaca7f24912a38618~mv2_d_2169_3252_s_2.jpg/v1/fill/w_304,h_416,al_c,q_80,usm_0.66_1.00_0.01/1220e8_dc1c948461aa498eaca7f24912a38618~mv2_d_2169_3252_s_2.webp">
            <a:extLst>
              <a:ext uri="{FF2B5EF4-FFF2-40B4-BE49-F238E27FC236}">
                <a16:creationId xmlns="" xmlns:a16="http://schemas.microsoft.com/office/drawing/2014/main" id="{D3EB6965-EC9C-48D2-AC20-F30A44A8081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static.wixstatic.com/media/1220e8_dc1c948461aa498eaca7f24912a38618~mv2_d_2169_3252_s_2.jpg/v1/fill/w_304,h_416,al_c,q_80,usm_0.66_1.00_0.01/1220e8_dc1c948461aa498eaca7f24912a38618~mv2_d_2169_3252_s_2.webp">
            <a:extLst>
              <a:ext uri="{FF2B5EF4-FFF2-40B4-BE49-F238E27FC236}">
                <a16:creationId xmlns="" xmlns:a16="http://schemas.microsoft.com/office/drawing/2014/main" id="{1FBC50B6-502D-4881-B850-E98A59794AFC}"/>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31098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9FE1FFB2-E0D8-4E14-8C1F-AB99253A7E7D}"/>
              </a:ext>
            </a:extLst>
          </p:cNvPr>
          <p:cNvSpPr>
            <a:spLocks noGrp="1"/>
          </p:cNvSpPr>
          <p:nvPr>
            <p:ph idx="1"/>
          </p:nvPr>
        </p:nvSpPr>
        <p:spPr>
          <a:xfrm>
            <a:off x="457200" y="1481328"/>
            <a:ext cx="8229600" cy="4233671"/>
          </a:xfrm>
        </p:spPr>
        <p:txBody>
          <a:bodyPr>
            <a:normAutofit/>
          </a:bodyPr>
          <a:lstStyle/>
          <a:p>
            <a:r>
              <a:rPr lang="en-US" sz="2400" dirty="0" smtClean="0"/>
              <a:t>Library’s </a:t>
            </a:r>
            <a:r>
              <a:rPr lang="en-US" sz="2400" dirty="0"/>
              <a:t>website &amp; online events calendar</a:t>
            </a:r>
          </a:p>
          <a:p>
            <a:r>
              <a:rPr lang="en-US" sz="2400" dirty="0"/>
              <a:t>Print flyers distributed by Early On® teachers at </a:t>
            </a:r>
            <a:r>
              <a:rPr lang="en-US" sz="2400" dirty="0" smtClean="0"/>
              <a:t>LESA &amp; other local organizations</a:t>
            </a:r>
            <a:endParaRPr lang="en-US" sz="2400" dirty="0"/>
          </a:p>
          <a:p>
            <a:r>
              <a:rPr lang="en-US" sz="2400" dirty="0"/>
              <a:t>Print &amp; email flyers distributed by Hartland Consolidated Schools Department of Special Education</a:t>
            </a:r>
          </a:p>
          <a:p>
            <a:pPr lvl="1"/>
            <a:r>
              <a:rPr lang="en-US" sz="1800" dirty="0"/>
              <a:t>Stop by to chat </a:t>
            </a:r>
            <a:r>
              <a:rPr lang="en-US" sz="1800" dirty="0" smtClean="0"/>
              <a:t>in-person about distributing info – It worked better for us than by phone or email. </a:t>
            </a:r>
          </a:p>
          <a:p>
            <a:r>
              <a:rPr lang="en-US" sz="2400" dirty="0" smtClean="0"/>
              <a:t>Word </a:t>
            </a:r>
            <a:r>
              <a:rPr lang="en-US" sz="2400" dirty="0"/>
              <a:t>of </a:t>
            </a:r>
            <a:r>
              <a:rPr lang="en-US" sz="2400" dirty="0" smtClean="0"/>
              <a:t>mouth</a:t>
            </a:r>
            <a:endParaRPr lang="en-US" sz="2400" dirty="0"/>
          </a:p>
        </p:txBody>
      </p:sp>
      <p:sp>
        <p:nvSpPr>
          <p:cNvPr id="3" name="Title 2">
            <a:extLst>
              <a:ext uri="{FF2B5EF4-FFF2-40B4-BE49-F238E27FC236}">
                <a16:creationId xmlns="" xmlns:a16="http://schemas.microsoft.com/office/drawing/2014/main" id="{D7C59B97-4CA7-4BC4-97A3-8117DE373F0C}"/>
              </a:ext>
            </a:extLst>
          </p:cNvPr>
          <p:cNvSpPr>
            <a:spLocks noGrp="1"/>
          </p:cNvSpPr>
          <p:nvPr>
            <p:ph type="title"/>
          </p:nvPr>
        </p:nvSpPr>
        <p:spPr/>
        <p:txBody>
          <a:bodyPr/>
          <a:lstStyle/>
          <a:p>
            <a:r>
              <a:rPr lang="en-US" dirty="0"/>
              <a:t>Marketing </a:t>
            </a:r>
          </a:p>
        </p:txBody>
      </p:sp>
      <p:sp>
        <p:nvSpPr>
          <p:cNvPr id="4" name="AutoShape 2" descr="https://static.wixstatic.com/media/1220e8_dc1c948461aa498eaca7f24912a38618~mv2_d_2169_3252_s_2.jpg/v1/fill/w_304,h_416,al_c,q_80,usm_0.66_1.00_0.01/1220e8_dc1c948461aa498eaca7f24912a38618~mv2_d_2169_3252_s_2.webp">
            <a:extLst>
              <a:ext uri="{FF2B5EF4-FFF2-40B4-BE49-F238E27FC236}">
                <a16:creationId xmlns="" xmlns:a16="http://schemas.microsoft.com/office/drawing/2014/main" id="{D3EB6965-EC9C-48D2-AC20-F30A44A8081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static.wixstatic.com/media/1220e8_dc1c948461aa498eaca7f24912a38618~mv2_d_2169_3252_s_2.jpg/v1/fill/w_304,h_416,al_c,q_80,usm_0.66_1.00_0.01/1220e8_dc1c948461aa498eaca7f24912a38618~mv2_d_2169_3252_s_2.webp">
            <a:extLst>
              <a:ext uri="{FF2B5EF4-FFF2-40B4-BE49-F238E27FC236}">
                <a16:creationId xmlns="" xmlns:a16="http://schemas.microsoft.com/office/drawing/2014/main" id="{1FBC50B6-502D-4881-B850-E98A59794AFC}"/>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51177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Changed </a:t>
            </a:r>
            <a:r>
              <a:rPr lang="en-US" sz="2800" dirty="0" smtClean="0"/>
              <a:t>program description to </a:t>
            </a:r>
            <a:r>
              <a:rPr lang="en-US" sz="2800" dirty="0"/>
              <a:t>bring in </a:t>
            </a:r>
            <a:r>
              <a:rPr lang="en-US" sz="2800" dirty="0" smtClean="0"/>
              <a:t>a broader audience</a:t>
            </a:r>
            <a:endParaRPr lang="en-US" dirty="0"/>
          </a:p>
        </p:txBody>
      </p:sp>
      <p:sp>
        <p:nvSpPr>
          <p:cNvPr id="3" name="Title 2"/>
          <p:cNvSpPr>
            <a:spLocks noGrp="1"/>
          </p:cNvSpPr>
          <p:nvPr>
            <p:ph type="title"/>
          </p:nvPr>
        </p:nvSpPr>
        <p:spPr/>
        <p:txBody>
          <a:bodyPr/>
          <a:lstStyle/>
          <a:p>
            <a:r>
              <a:rPr lang="en-US" dirty="0" smtClean="0"/>
              <a:t>Marketing</a:t>
            </a:r>
            <a:endParaRPr lang="en-US" dirty="0"/>
          </a:p>
        </p:txBody>
      </p:sp>
      <p:sp>
        <p:nvSpPr>
          <p:cNvPr id="4" name="TextBox 3">
            <a:extLst>
              <a:ext uri="{FF2B5EF4-FFF2-40B4-BE49-F238E27FC236}">
                <a16:creationId xmlns="" xmlns:a16="http://schemas.microsoft.com/office/drawing/2014/main" id="{21887D84-CC59-40CE-B362-808BCC1FD4C3}"/>
              </a:ext>
            </a:extLst>
          </p:cNvPr>
          <p:cNvSpPr txBox="1"/>
          <p:nvPr/>
        </p:nvSpPr>
        <p:spPr>
          <a:xfrm>
            <a:off x="623596" y="2968736"/>
            <a:ext cx="3200400" cy="1815882"/>
          </a:xfrm>
          <a:prstGeom prst="rect">
            <a:avLst/>
          </a:prstGeom>
          <a:noFill/>
        </p:spPr>
        <p:txBody>
          <a:bodyPr wrap="square" rtlCol="0">
            <a:spAutoFit/>
          </a:bodyPr>
          <a:lstStyle/>
          <a:p>
            <a:pPr algn="ctr"/>
            <a:r>
              <a:rPr lang="en-US" sz="1600" b="1" dirty="0"/>
              <a:t>Original Description</a:t>
            </a:r>
          </a:p>
          <a:p>
            <a:r>
              <a:rPr lang="en-US" sz="1600" dirty="0"/>
              <a:t>Join us for stories, songs, and fingerplays. For children who have a hard time in large groups, with joint attention, or who are sensitive to sensory overload. </a:t>
            </a:r>
          </a:p>
        </p:txBody>
      </p:sp>
      <p:sp>
        <p:nvSpPr>
          <p:cNvPr id="5" name="TextBox 4">
            <a:extLst>
              <a:ext uri="{FF2B5EF4-FFF2-40B4-BE49-F238E27FC236}">
                <a16:creationId xmlns="" xmlns:a16="http://schemas.microsoft.com/office/drawing/2014/main" id="{F352D16C-174C-445F-9AE8-A5C82F207797}"/>
              </a:ext>
            </a:extLst>
          </p:cNvPr>
          <p:cNvSpPr txBox="1"/>
          <p:nvPr/>
        </p:nvSpPr>
        <p:spPr>
          <a:xfrm>
            <a:off x="5119396" y="2968736"/>
            <a:ext cx="3352800" cy="1569660"/>
          </a:xfrm>
          <a:prstGeom prst="rect">
            <a:avLst/>
          </a:prstGeom>
          <a:noFill/>
        </p:spPr>
        <p:txBody>
          <a:bodyPr wrap="square" rtlCol="0">
            <a:spAutoFit/>
          </a:bodyPr>
          <a:lstStyle/>
          <a:p>
            <a:pPr algn="ctr"/>
            <a:r>
              <a:rPr lang="en-US" sz="1600" b="1" dirty="0"/>
              <a:t>Revised Description</a:t>
            </a:r>
          </a:p>
          <a:p>
            <a:r>
              <a:rPr lang="en-US" sz="1600" dirty="0"/>
              <a:t>Join us for stories, songs, and play! For </a:t>
            </a:r>
            <a:r>
              <a:rPr lang="en-US" sz="1600" i="1" dirty="0"/>
              <a:t>all</a:t>
            </a:r>
            <a:r>
              <a:rPr lang="en-US" sz="1600" dirty="0"/>
              <a:t> children, but especially welcoming to those who have a hard time in large groups or are on </a:t>
            </a:r>
            <a:r>
              <a:rPr lang="en-US" sz="1600" dirty="0" smtClean="0"/>
              <a:t>the spectrum</a:t>
            </a:r>
            <a:r>
              <a:rPr lang="en-US" sz="1600" dirty="0"/>
              <a:t>.</a:t>
            </a:r>
          </a:p>
        </p:txBody>
      </p:sp>
      <p:cxnSp>
        <p:nvCxnSpPr>
          <p:cNvPr id="6" name="Straight Arrow Connector 5">
            <a:extLst>
              <a:ext uri="{FF2B5EF4-FFF2-40B4-BE49-F238E27FC236}">
                <a16:creationId xmlns="" xmlns:a16="http://schemas.microsoft.com/office/drawing/2014/main" id="{D5645A13-9A2E-4971-8B53-C124E31CDE59}"/>
              </a:ext>
            </a:extLst>
          </p:cNvPr>
          <p:cNvCxnSpPr>
            <a:cxnSpLocks/>
          </p:cNvCxnSpPr>
          <p:nvPr/>
        </p:nvCxnSpPr>
        <p:spPr>
          <a:xfrm>
            <a:off x="3976396" y="3778778"/>
            <a:ext cx="914400"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91727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865" y="1591398"/>
            <a:ext cx="8229600" cy="1676400"/>
          </a:xfrm>
        </p:spPr>
        <p:txBody>
          <a:bodyPr>
            <a:normAutofit/>
          </a:bodyPr>
          <a:lstStyle/>
          <a:p>
            <a:r>
              <a:rPr lang="en-US" sz="4000" dirty="0" smtClean="0"/>
              <a:t>Laura Hollister</a:t>
            </a:r>
            <a:r>
              <a:rPr lang="en-US" sz="4000" dirty="0"/>
              <a:t> </a:t>
            </a:r>
            <a:r>
              <a:rPr lang="en-US" sz="4000" dirty="0" smtClean="0"/>
              <a:t/>
            </a:r>
            <a:br>
              <a:rPr lang="en-US" sz="4000" dirty="0" smtClean="0"/>
            </a:br>
            <a:r>
              <a:rPr lang="en-US" sz="4000" dirty="0" smtClean="0"/>
              <a:t>and Sarah </a:t>
            </a:r>
            <a:r>
              <a:rPr lang="en-US" sz="4000" dirty="0" smtClean="0"/>
              <a:t>Skinner</a:t>
            </a:r>
            <a:r>
              <a:rPr lang="en-US" sz="4400" dirty="0" smtClean="0"/>
              <a:t/>
            </a:r>
            <a:br>
              <a:rPr lang="en-US" sz="4400" dirty="0" smtClean="0"/>
            </a:br>
            <a:r>
              <a:rPr lang="en-US" sz="2400" dirty="0" smtClean="0"/>
              <a:t>Niles District Library Adult Services Team Members</a:t>
            </a:r>
            <a:endParaRPr lang="en-US" sz="2400" dirty="0"/>
          </a:p>
        </p:txBody>
      </p:sp>
      <p:sp>
        <p:nvSpPr>
          <p:cNvPr id="11" name="Text Box 3"/>
          <p:cNvSpPr txBox="1">
            <a:spLocks noChangeArrowheads="1"/>
          </p:cNvSpPr>
          <p:nvPr/>
        </p:nvSpPr>
        <p:spPr bwMode="auto">
          <a:xfrm>
            <a:off x="1330" y="228600"/>
            <a:ext cx="9142670" cy="1134641"/>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5900" b="0" i="0" u="none" strike="noStrike" cap="none" normalizeH="0" baseline="0" dirty="0" smtClean="0">
                <a:ln>
                  <a:noFill/>
                </a:ln>
                <a:solidFill>
                  <a:srgbClr val="000000"/>
                </a:solidFill>
                <a:effectLst/>
                <a:latin typeface="OldNewspaperTypes" panose="02000603060000020004" pitchFamily="2" charset="0"/>
              </a:rPr>
              <a:t>Special      Edition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4" descr="stock-photo--circular-rubber-stamp-of-a-limited-special-edition-of-a-deluxe-product-18428697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467" t="7701" r="15369" b="13971"/>
          <a:stretch>
            <a:fillRect/>
          </a:stretch>
        </p:blipFill>
        <p:spPr bwMode="auto">
          <a:xfrm>
            <a:off x="3873295" y="152400"/>
            <a:ext cx="1339900" cy="1092565"/>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13" name="AutoShape 5"/>
          <p:cNvCxnSpPr>
            <a:cxnSpLocks noChangeShapeType="1"/>
          </p:cNvCxnSpPr>
          <p:nvPr/>
        </p:nvCxnSpPr>
        <p:spPr bwMode="auto">
          <a:xfrm>
            <a:off x="-33526" y="1371600"/>
            <a:ext cx="91440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4" name="AutoShape 6"/>
          <p:cNvCxnSpPr>
            <a:cxnSpLocks noChangeShapeType="1"/>
          </p:cNvCxnSpPr>
          <p:nvPr/>
        </p:nvCxnSpPr>
        <p:spPr bwMode="auto">
          <a:xfrm>
            <a:off x="-33526" y="1294957"/>
            <a:ext cx="9144000" cy="1"/>
          </a:xfrm>
          <a:prstGeom prst="straightConnector1">
            <a:avLst/>
          </a:prstGeom>
          <a:noFill/>
          <a:ln w="571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599" y="3487595"/>
            <a:ext cx="3810575" cy="2857932"/>
          </a:xfrm>
          <a:prstGeom prst="rect">
            <a:avLst/>
          </a:prstGeom>
        </p:spPr>
      </p:pic>
    </p:spTree>
    <p:extLst>
      <p:ext uri="{BB962C8B-B14F-4D97-AF65-F5344CB8AC3E}">
        <p14:creationId xmlns:p14="http://schemas.microsoft.com/office/powerpoint/2010/main" val="17378698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0" y="2514600"/>
            <a:ext cx="4648200" cy="762000"/>
          </a:xfrm>
        </p:spPr>
        <p:txBody>
          <a:bodyPr>
            <a:normAutofit/>
          </a:bodyPr>
          <a:lstStyle/>
          <a:p>
            <a:r>
              <a:rPr lang="en-US" sz="3600" dirty="0" smtClean="0"/>
              <a:t>Who does it serve? </a:t>
            </a:r>
            <a:endParaRPr lang="en-US" sz="3600" dirty="0"/>
          </a:p>
        </p:txBody>
      </p:sp>
      <p:sp>
        <p:nvSpPr>
          <p:cNvPr id="5" name="Subtitle 2"/>
          <p:cNvSpPr txBox="1">
            <a:spLocks/>
          </p:cNvSpPr>
          <p:nvPr/>
        </p:nvSpPr>
        <p:spPr>
          <a:xfrm>
            <a:off x="228600" y="3657600"/>
            <a:ext cx="8382000" cy="81324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en-US" sz="4200" b="1" dirty="0"/>
              <a:t>How </a:t>
            </a:r>
            <a:r>
              <a:rPr lang="en-US" sz="4200" b="1" dirty="0" smtClean="0"/>
              <a:t>can we make </a:t>
            </a:r>
            <a:r>
              <a:rPr lang="en-US" sz="4200" b="1" dirty="0"/>
              <a:t>it happen?</a:t>
            </a:r>
          </a:p>
        </p:txBody>
      </p:sp>
      <p:sp>
        <p:nvSpPr>
          <p:cNvPr id="6" name="Subtitle 2"/>
          <p:cNvSpPr txBox="1">
            <a:spLocks/>
          </p:cNvSpPr>
          <p:nvPr/>
        </p:nvSpPr>
        <p:spPr>
          <a:xfrm>
            <a:off x="228600" y="1600200"/>
            <a:ext cx="4876800" cy="762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en-US" sz="3600" dirty="0"/>
              <a:t>Why do we need it?</a:t>
            </a:r>
          </a:p>
        </p:txBody>
      </p:sp>
      <p:grpSp>
        <p:nvGrpSpPr>
          <p:cNvPr id="2" name="Group 1"/>
          <p:cNvGrpSpPr/>
          <p:nvPr/>
        </p:nvGrpSpPr>
        <p:grpSpPr>
          <a:xfrm>
            <a:off x="-33526" y="152400"/>
            <a:ext cx="9177526" cy="1219200"/>
            <a:chOff x="4505" y="609600"/>
            <a:chExt cx="9177526" cy="1219200"/>
          </a:xfrm>
        </p:grpSpPr>
        <p:sp>
          <p:nvSpPr>
            <p:cNvPr id="8" name="Text Box 3"/>
            <p:cNvSpPr txBox="1">
              <a:spLocks noChangeArrowheads="1"/>
            </p:cNvSpPr>
            <p:nvPr/>
          </p:nvSpPr>
          <p:spPr bwMode="auto">
            <a:xfrm>
              <a:off x="39361" y="685800"/>
              <a:ext cx="9142670" cy="1134641"/>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5900" b="0" i="0" u="none" strike="noStrike" cap="none" normalizeH="0" baseline="0" dirty="0" smtClean="0">
                  <a:ln>
                    <a:noFill/>
                  </a:ln>
                  <a:solidFill>
                    <a:srgbClr val="000000"/>
                  </a:solidFill>
                  <a:effectLst/>
                  <a:latin typeface="OldNewspaperTypes" panose="02000603060000020004" pitchFamily="2" charset="0"/>
                </a:rPr>
                <a:t>Special      Edition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28" name="Picture 4" descr="stock-photo--circular-rubber-stamp-of-a-limited-special-edition-of-a-deluxe-product-18428697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467" t="7701" r="15369" b="13971"/>
            <a:stretch>
              <a:fillRect/>
            </a:stretch>
          </p:blipFill>
          <p:spPr bwMode="auto">
            <a:xfrm>
              <a:off x="3917900" y="609600"/>
              <a:ext cx="1339900" cy="1092565"/>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1029" name="AutoShape 5"/>
            <p:cNvCxnSpPr>
              <a:cxnSpLocks noChangeShapeType="1"/>
            </p:cNvCxnSpPr>
            <p:nvPr/>
          </p:nvCxnSpPr>
          <p:spPr bwMode="auto">
            <a:xfrm>
              <a:off x="4505" y="1828800"/>
              <a:ext cx="91440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30" name="AutoShape 6"/>
            <p:cNvCxnSpPr>
              <a:cxnSpLocks noChangeShapeType="1"/>
            </p:cNvCxnSpPr>
            <p:nvPr/>
          </p:nvCxnSpPr>
          <p:spPr bwMode="auto">
            <a:xfrm>
              <a:off x="4505" y="1752157"/>
              <a:ext cx="9144000" cy="1"/>
            </a:xfrm>
            <a:prstGeom prst="straightConnector1">
              <a:avLst/>
            </a:prstGeom>
            <a:noFill/>
            <a:ln w="571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spTree>
    <p:extLst>
      <p:ext uri="{BB962C8B-B14F-4D97-AF65-F5344CB8AC3E}">
        <p14:creationId xmlns:p14="http://schemas.microsoft.com/office/powerpoint/2010/main" val="2089998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par>
                          <p:cTn id="8" fill="hold">
                            <p:stCondLst>
                              <p:cond delay="42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Effect transition="in" filter="fade">
                                      <p:cBhvr>
                                        <p:cTn id="11" dur="3000"/>
                                        <p:tgtEl>
                                          <p:spTgt spid="6"/>
                                        </p:tgtEl>
                                      </p:cBhvr>
                                    </p:animEffect>
                                  </p:childTnLst>
                                </p:cTn>
                              </p:par>
                            </p:childTnLst>
                          </p:cTn>
                        </p:par>
                        <p:par>
                          <p:cTn id="12" fill="hold">
                            <p:stCondLst>
                              <p:cond delay="8700"/>
                            </p:stCondLst>
                            <p:childTnLst>
                              <p:par>
                                <p:cTn id="13" presetID="10" presetClass="entr" presetSubtype="0" fill="hold" grpId="0" nodeType="afterEffect">
                                  <p:stCondLst>
                                    <p:cond delay="0"/>
                                  </p:stCondLst>
                                  <p:iterate type="wd">
                                    <p:tmPct val="10000"/>
                                  </p:iterate>
                                  <p:childTnLst>
                                    <p:set>
                                      <p:cBhvr>
                                        <p:cTn id="14" dur="1" fill="hold">
                                          <p:stCondLst>
                                            <p:cond delay="0"/>
                                          </p:stCondLst>
                                        </p:cTn>
                                        <p:tgtEl>
                                          <p:spTgt spid="5"/>
                                        </p:tgtEl>
                                        <p:attrNameLst>
                                          <p:attrName>style.visibility</p:attrName>
                                        </p:attrNameLst>
                                      </p:cBhvr>
                                      <p:to>
                                        <p:strVal val="visible"/>
                                      </p:to>
                                    </p:set>
                                    <p:animEffect transition="in" filter="fade">
                                      <p:cBhvr>
                                        <p:cTn id="15"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69" y="1992587"/>
            <a:ext cx="4267200" cy="1524000"/>
          </a:xfrm>
        </p:spPr>
        <p:txBody>
          <a:bodyPr>
            <a:normAutofit fontScale="90000"/>
          </a:bodyPr>
          <a:lstStyle/>
          <a:p>
            <a:pPr algn="l"/>
            <a:r>
              <a:rPr lang="en-US" sz="9600" dirty="0" smtClean="0"/>
              <a:t>Why?</a:t>
            </a:r>
            <a:endParaRPr lang="en-US" sz="9600" dirty="0"/>
          </a:p>
        </p:txBody>
      </p:sp>
      <p:sp>
        <p:nvSpPr>
          <p:cNvPr id="3" name="Content Placeholder 2"/>
          <p:cNvSpPr>
            <a:spLocks noGrp="1"/>
          </p:cNvSpPr>
          <p:nvPr>
            <p:ph idx="1"/>
          </p:nvPr>
        </p:nvSpPr>
        <p:spPr>
          <a:xfrm>
            <a:off x="2590800" y="3979422"/>
            <a:ext cx="6096000" cy="1219200"/>
          </a:xfrm>
        </p:spPr>
        <p:txBody>
          <a:bodyPr>
            <a:normAutofit/>
          </a:bodyPr>
          <a:lstStyle/>
          <a:p>
            <a:pPr marL="0" indent="0" algn="r">
              <a:buNone/>
            </a:pPr>
            <a:r>
              <a:rPr lang="en-US" sz="4400" dirty="0" smtClean="0"/>
              <a:t>And why at a library?</a:t>
            </a:r>
          </a:p>
        </p:txBody>
      </p:sp>
      <p:grpSp>
        <p:nvGrpSpPr>
          <p:cNvPr id="4" name="Group 3"/>
          <p:cNvGrpSpPr/>
          <p:nvPr/>
        </p:nvGrpSpPr>
        <p:grpSpPr>
          <a:xfrm>
            <a:off x="-33526" y="152400"/>
            <a:ext cx="9177526" cy="1219200"/>
            <a:chOff x="4505" y="609600"/>
            <a:chExt cx="9177526" cy="1219200"/>
          </a:xfrm>
        </p:grpSpPr>
        <p:sp>
          <p:nvSpPr>
            <p:cNvPr id="5" name="Text Box 3"/>
            <p:cNvSpPr txBox="1">
              <a:spLocks noChangeArrowheads="1"/>
            </p:cNvSpPr>
            <p:nvPr/>
          </p:nvSpPr>
          <p:spPr bwMode="auto">
            <a:xfrm>
              <a:off x="39361" y="685800"/>
              <a:ext cx="9142670" cy="1134641"/>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5900" b="0" i="0" u="none" strike="noStrike" cap="none" normalizeH="0" baseline="0" dirty="0" smtClean="0">
                  <a:ln>
                    <a:noFill/>
                  </a:ln>
                  <a:solidFill>
                    <a:srgbClr val="000000"/>
                  </a:solidFill>
                  <a:effectLst/>
                  <a:latin typeface="OldNewspaperTypes" panose="02000603060000020004" pitchFamily="2" charset="0"/>
                </a:rPr>
                <a:t>Special      Edition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6" name="Picture 4" descr="stock-photo--circular-rubber-stamp-of-a-limited-special-edition-of-a-deluxe-product-18428697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467" t="7701" r="15369" b="13971"/>
            <a:stretch>
              <a:fillRect/>
            </a:stretch>
          </p:blipFill>
          <p:spPr bwMode="auto">
            <a:xfrm>
              <a:off x="3917900" y="609600"/>
              <a:ext cx="1339900" cy="1092565"/>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7" name="AutoShape 5"/>
            <p:cNvCxnSpPr>
              <a:cxnSpLocks noChangeShapeType="1"/>
            </p:cNvCxnSpPr>
            <p:nvPr/>
          </p:nvCxnSpPr>
          <p:spPr bwMode="auto">
            <a:xfrm>
              <a:off x="4505" y="1828800"/>
              <a:ext cx="91440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8" name="AutoShape 6"/>
            <p:cNvCxnSpPr>
              <a:cxnSpLocks noChangeShapeType="1"/>
            </p:cNvCxnSpPr>
            <p:nvPr/>
          </p:nvCxnSpPr>
          <p:spPr bwMode="auto">
            <a:xfrm>
              <a:off x="4505" y="1752157"/>
              <a:ext cx="9144000" cy="1"/>
            </a:xfrm>
            <a:prstGeom prst="straightConnector1">
              <a:avLst/>
            </a:prstGeom>
            <a:noFill/>
            <a:ln w="571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spTree>
    <p:extLst>
      <p:ext uri="{BB962C8B-B14F-4D97-AF65-F5344CB8AC3E}">
        <p14:creationId xmlns:p14="http://schemas.microsoft.com/office/powerpoint/2010/main" val="2729813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600200"/>
          </a:xfrm>
        </p:spPr>
        <p:txBody>
          <a:bodyPr/>
          <a:lstStyle/>
          <a:p>
            <a:r>
              <a:rPr lang="en-US" dirty="0" smtClean="0"/>
              <a:t>What can we do?</a:t>
            </a:r>
            <a:endParaRPr lang="en-US" dirty="0"/>
          </a:p>
        </p:txBody>
      </p:sp>
      <p:sp>
        <p:nvSpPr>
          <p:cNvPr id="3" name="Content Placeholder 2"/>
          <p:cNvSpPr>
            <a:spLocks noGrp="1"/>
          </p:cNvSpPr>
          <p:nvPr>
            <p:ph idx="1"/>
          </p:nvPr>
        </p:nvSpPr>
        <p:spPr>
          <a:xfrm>
            <a:off x="457865" y="2667000"/>
            <a:ext cx="8229600" cy="2590800"/>
          </a:xfrm>
        </p:spPr>
        <p:txBody>
          <a:bodyPr>
            <a:normAutofit fontScale="92500"/>
          </a:bodyPr>
          <a:lstStyle/>
          <a:p>
            <a:pPr>
              <a:lnSpc>
                <a:spcPct val="200000"/>
              </a:lnSpc>
            </a:pPr>
            <a:r>
              <a:rPr lang="en-US" dirty="0" smtClean="0"/>
              <a:t>Offer high quality, high interest events.</a:t>
            </a:r>
          </a:p>
          <a:p>
            <a:pPr>
              <a:lnSpc>
                <a:spcPct val="200000"/>
              </a:lnSpc>
            </a:pPr>
            <a:r>
              <a:rPr lang="en-US" dirty="0" smtClean="0"/>
              <a:t>Keep the schedule predictable and accessible.</a:t>
            </a:r>
          </a:p>
          <a:p>
            <a:pPr>
              <a:lnSpc>
                <a:spcPct val="200000"/>
              </a:lnSpc>
            </a:pPr>
            <a:r>
              <a:rPr lang="en-US" dirty="0" smtClean="0"/>
              <a:t>Embed multiple opportunities in every program.</a:t>
            </a:r>
          </a:p>
          <a:p>
            <a:pPr marL="0" indent="0">
              <a:buNone/>
            </a:pPr>
            <a:endParaRPr lang="en-US" dirty="0"/>
          </a:p>
        </p:txBody>
      </p:sp>
      <p:grpSp>
        <p:nvGrpSpPr>
          <p:cNvPr id="4" name="Group 3"/>
          <p:cNvGrpSpPr/>
          <p:nvPr/>
        </p:nvGrpSpPr>
        <p:grpSpPr>
          <a:xfrm>
            <a:off x="-33526" y="152400"/>
            <a:ext cx="9177526" cy="1219200"/>
            <a:chOff x="4505" y="609600"/>
            <a:chExt cx="9177526" cy="1219200"/>
          </a:xfrm>
        </p:grpSpPr>
        <p:sp>
          <p:nvSpPr>
            <p:cNvPr id="5" name="Text Box 3"/>
            <p:cNvSpPr txBox="1">
              <a:spLocks noChangeArrowheads="1"/>
            </p:cNvSpPr>
            <p:nvPr/>
          </p:nvSpPr>
          <p:spPr bwMode="auto">
            <a:xfrm>
              <a:off x="39361" y="685800"/>
              <a:ext cx="9142670" cy="1134641"/>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5900" b="0" i="0" u="none" strike="noStrike" cap="none" normalizeH="0" baseline="0" dirty="0" smtClean="0">
                  <a:ln>
                    <a:noFill/>
                  </a:ln>
                  <a:solidFill>
                    <a:srgbClr val="000000"/>
                  </a:solidFill>
                  <a:effectLst/>
                  <a:latin typeface="OldNewspaperTypes" panose="02000603060000020004" pitchFamily="2" charset="0"/>
                </a:rPr>
                <a:t>Special      Edition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6" name="Picture 4" descr="stock-photo--circular-rubber-stamp-of-a-limited-special-edition-of-a-deluxe-product-18428697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467" t="7701" r="15369" b="13971"/>
            <a:stretch>
              <a:fillRect/>
            </a:stretch>
          </p:blipFill>
          <p:spPr bwMode="auto">
            <a:xfrm>
              <a:off x="3917900" y="609600"/>
              <a:ext cx="1339900" cy="1092565"/>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7" name="AutoShape 5"/>
            <p:cNvCxnSpPr>
              <a:cxnSpLocks noChangeShapeType="1"/>
            </p:cNvCxnSpPr>
            <p:nvPr/>
          </p:nvCxnSpPr>
          <p:spPr bwMode="auto">
            <a:xfrm>
              <a:off x="4505" y="1828800"/>
              <a:ext cx="91440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8" name="AutoShape 6"/>
            <p:cNvCxnSpPr>
              <a:cxnSpLocks noChangeShapeType="1"/>
            </p:cNvCxnSpPr>
            <p:nvPr/>
          </p:nvCxnSpPr>
          <p:spPr bwMode="auto">
            <a:xfrm>
              <a:off x="4505" y="1752157"/>
              <a:ext cx="9144000" cy="1"/>
            </a:xfrm>
            <a:prstGeom prst="straightConnector1">
              <a:avLst/>
            </a:prstGeom>
            <a:noFill/>
            <a:ln w="571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spTree>
    <p:extLst>
      <p:ext uri="{BB962C8B-B14F-4D97-AF65-F5344CB8AC3E}">
        <p14:creationId xmlns:p14="http://schemas.microsoft.com/office/powerpoint/2010/main" val="23179210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lvl="1"/>
            <a:r>
              <a:rPr lang="en-US" sz="1800" dirty="0"/>
              <a:t>Sensory story times geared to children, teens, and adults (inclusive and targeted</a:t>
            </a:r>
            <a:r>
              <a:rPr lang="en-US" sz="1800" dirty="0" smtClean="0"/>
              <a:t>)</a:t>
            </a:r>
            <a:br>
              <a:rPr lang="en-US" sz="1800" dirty="0" smtClean="0"/>
            </a:br>
            <a:endParaRPr lang="en-US" sz="1800" dirty="0"/>
          </a:p>
          <a:p>
            <a:pPr lvl="1"/>
            <a:r>
              <a:rPr lang="en-US" sz="1800" dirty="0"/>
              <a:t>Outreach sensory story times to all ages in special education </a:t>
            </a:r>
            <a:r>
              <a:rPr lang="en-US" sz="1800" dirty="0" smtClean="0"/>
              <a:t>classrooms</a:t>
            </a:r>
            <a:br>
              <a:rPr lang="en-US" sz="1800" dirty="0" smtClean="0"/>
            </a:br>
            <a:endParaRPr lang="en-US" sz="1800" dirty="0" smtClean="0"/>
          </a:p>
          <a:p>
            <a:pPr lvl="1"/>
            <a:r>
              <a:rPr lang="en-US" sz="1800" dirty="0" smtClean="0"/>
              <a:t>Adapted programs for youth, teens, and adults with visual impairments</a:t>
            </a:r>
            <a:br>
              <a:rPr lang="en-US" sz="1800" dirty="0" smtClean="0"/>
            </a:br>
            <a:endParaRPr lang="en-US" sz="1800" dirty="0" smtClean="0"/>
          </a:p>
          <a:p>
            <a:pPr lvl="1"/>
            <a:r>
              <a:rPr lang="en-US" sz="1800" dirty="0"/>
              <a:t>Weekly and monthly activity groups for adults with developmental disabilities and other special needs</a:t>
            </a:r>
            <a:r>
              <a:rPr lang="en-US" sz="1800" dirty="0" smtClean="0"/>
              <a:t>.</a:t>
            </a:r>
            <a:br>
              <a:rPr lang="en-US" sz="1800" dirty="0" smtClean="0"/>
            </a:br>
            <a:endParaRPr lang="en-US" sz="1800" dirty="0" smtClean="0"/>
          </a:p>
          <a:p>
            <a:pPr lvl="1"/>
            <a:r>
              <a:rPr lang="en-US" sz="1800" dirty="0"/>
              <a:t>Sensory-friendly movies, adapted yoga, adapted theater workshops</a:t>
            </a:r>
            <a:r>
              <a:rPr lang="en-US" sz="1800" dirty="0" smtClean="0"/>
              <a:t/>
            </a:r>
            <a:br>
              <a:rPr lang="en-US" sz="1800" dirty="0" smtClean="0"/>
            </a:br>
            <a:endParaRPr lang="en-US" sz="1800" dirty="0"/>
          </a:p>
          <a:p>
            <a:pPr lvl="1"/>
            <a:r>
              <a:rPr lang="en-US" sz="1800" dirty="0"/>
              <a:t>After-hours and/or before-hours targeted programs for families of all ages with special </a:t>
            </a:r>
            <a:r>
              <a:rPr lang="en-US" sz="1800" dirty="0" smtClean="0"/>
              <a:t>needs</a:t>
            </a:r>
            <a:br>
              <a:rPr lang="en-US" sz="1800" dirty="0" smtClean="0"/>
            </a:br>
            <a:endParaRPr lang="en-US" sz="1800" dirty="0" smtClean="0"/>
          </a:p>
          <a:p>
            <a:pPr lvl="1"/>
            <a:endParaRPr lang="en-US" dirty="0"/>
          </a:p>
        </p:txBody>
      </p:sp>
      <p:sp>
        <p:nvSpPr>
          <p:cNvPr id="3" name="Title 2"/>
          <p:cNvSpPr>
            <a:spLocks noGrp="1"/>
          </p:cNvSpPr>
          <p:nvPr>
            <p:ph type="title"/>
          </p:nvPr>
        </p:nvSpPr>
        <p:spPr/>
        <p:txBody>
          <a:bodyPr>
            <a:normAutofit/>
          </a:bodyPr>
          <a:lstStyle/>
          <a:p>
            <a:r>
              <a:rPr lang="en-US" dirty="0" smtClean="0"/>
              <a:t>Survey of Michigan Libraries</a:t>
            </a:r>
            <a:endParaRPr lang="en-US" dirty="0"/>
          </a:p>
        </p:txBody>
      </p:sp>
    </p:spTree>
    <p:extLst>
      <p:ext uri="{BB962C8B-B14F-4D97-AF65-F5344CB8AC3E}">
        <p14:creationId xmlns:p14="http://schemas.microsoft.com/office/powerpoint/2010/main" val="2101176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741817"/>
            <a:ext cx="8229600" cy="1077583"/>
          </a:xfrm>
        </p:spPr>
        <p:txBody>
          <a:bodyPr/>
          <a:lstStyle/>
          <a:p>
            <a:r>
              <a:rPr lang="en-US" dirty="0" smtClean="0"/>
              <a:t>Where do I find partners?</a:t>
            </a:r>
            <a:endParaRPr lang="en-US" dirty="0"/>
          </a:p>
        </p:txBody>
      </p:sp>
      <p:sp>
        <p:nvSpPr>
          <p:cNvPr id="4" name="Content Placeholder 3"/>
          <p:cNvSpPr>
            <a:spLocks noGrp="1"/>
          </p:cNvSpPr>
          <p:nvPr>
            <p:ph idx="1"/>
          </p:nvPr>
        </p:nvSpPr>
        <p:spPr>
          <a:xfrm>
            <a:off x="762000" y="4093234"/>
            <a:ext cx="8229600" cy="685800"/>
          </a:xfrm>
        </p:spPr>
        <p:txBody>
          <a:bodyPr/>
          <a:lstStyle/>
          <a:p>
            <a:r>
              <a:rPr lang="en-US" dirty="0"/>
              <a:t>Community Living Support (CLS) </a:t>
            </a:r>
            <a:r>
              <a:rPr lang="en-US" dirty="0" smtClean="0"/>
              <a:t>providers</a:t>
            </a:r>
            <a:endParaRPr lang="en-US" dirty="0"/>
          </a:p>
        </p:txBody>
      </p:sp>
      <p:sp>
        <p:nvSpPr>
          <p:cNvPr id="6" name="Content Placeholder 3"/>
          <p:cNvSpPr txBox="1">
            <a:spLocks/>
          </p:cNvSpPr>
          <p:nvPr/>
        </p:nvSpPr>
        <p:spPr>
          <a:xfrm>
            <a:off x="762000" y="3276600"/>
            <a:ext cx="8229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dirty="0" smtClean="0"/>
              <a:t>Community mental health gateway organizations</a:t>
            </a:r>
            <a:endParaRPr lang="en-US" dirty="0"/>
          </a:p>
        </p:txBody>
      </p:sp>
      <p:sp>
        <p:nvSpPr>
          <p:cNvPr id="7" name="Content Placeholder 3"/>
          <p:cNvSpPr txBox="1">
            <a:spLocks/>
          </p:cNvSpPr>
          <p:nvPr/>
        </p:nvSpPr>
        <p:spPr>
          <a:xfrm>
            <a:off x="762000" y="4876800"/>
            <a:ext cx="8229600" cy="99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dirty="0" smtClean="0"/>
              <a:t>Residential and in-home support providers</a:t>
            </a:r>
            <a:endParaRPr lang="en-US" dirty="0"/>
          </a:p>
        </p:txBody>
      </p:sp>
      <p:grpSp>
        <p:nvGrpSpPr>
          <p:cNvPr id="8" name="Group 7"/>
          <p:cNvGrpSpPr/>
          <p:nvPr/>
        </p:nvGrpSpPr>
        <p:grpSpPr>
          <a:xfrm>
            <a:off x="-33526" y="152400"/>
            <a:ext cx="9177526" cy="1219200"/>
            <a:chOff x="4505" y="609600"/>
            <a:chExt cx="9177526" cy="1219200"/>
          </a:xfrm>
        </p:grpSpPr>
        <p:sp>
          <p:nvSpPr>
            <p:cNvPr id="9" name="Text Box 3"/>
            <p:cNvSpPr txBox="1">
              <a:spLocks noChangeArrowheads="1"/>
            </p:cNvSpPr>
            <p:nvPr/>
          </p:nvSpPr>
          <p:spPr bwMode="auto">
            <a:xfrm>
              <a:off x="39361" y="685800"/>
              <a:ext cx="9142670" cy="1134641"/>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5900" b="0" i="0" u="none" strike="noStrike" cap="none" normalizeH="0" baseline="0" dirty="0" smtClean="0">
                  <a:ln>
                    <a:noFill/>
                  </a:ln>
                  <a:solidFill>
                    <a:srgbClr val="000000"/>
                  </a:solidFill>
                  <a:effectLst/>
                  <a:latin typeface="OldNewspaperTypes" panose="02000603060000020004" pitchFamily="2" charset="0"/>
                </a:rPr>
                <a:t>Special      Edition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 name="Picture 4" descr="stock-photo--circular-rubber-stamp-of-a-limited-special-edition-of-a-deluxe-product-18428697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467" t="7701" r="15369" b="13971"/>
            <a:stretch>
              <a:fillRect/>
            </a:stretch>
          </p:blipFill>
          <p:spPr bwMode="auto">
            <a:xfrm>
              <a:off x="3917900" y="609600"/>
              <a:ext cx="1339900" cy="1092565"/>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11" name="AutoShape 5"/>
            <p:cNvCxnSpPr>
              <a:cxnSpLocks noChangeShapeType="1"/>
            </p:cNvCxnSpPr>
            <p:nvPr/>
          </p:nvCxnSpPr>
          <p:spPr bwMode="auto">
            <a:xfrm>
              <a:off x="4505" y="1828800"/>
              <a:ext cx="91440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2" name="AutoShape 6"/>
            <p:cNvCxnSpPr>
              <a:cxnSpLocks noChangeShapeType="1"/>
            </p:cNvCxnSpPr>
            <p:nvPr/>
          </p:nvCxnSpPr>
          <p:spPr bwMode="auto">
            <a:xfrm>
              <a:off x="4505" y="1752157"/>
              <a:ext cx="9144000" cy="1"/>
            </a:xfrm>
            <a:prstGeom prst="straightConnector1">
              <a:avLst/>
            </a:prstGeom>
            <a:noFill/>
            <a:ln w="571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spTree>
    <p:extLst>
      <p:ext uri="{BB962C8B-B14F-4D97-AF65-F5344CB8AC3E}">
        <p14:creationId xmlns:p14="http://schemas.microsoft.com/office/powerpoint/2010/main" val="214602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826" y="1511222"/>
            <a:ext cx="8229600" cy="1600200"/>
          </a:xfrm>
        </p:spPr>
        <p:txBody>
          <a:bodyPr/>
          <a:lstStyle/>
          <a:p>
            <a:r>
              <a:rPr lang="en-US" dirty="0" smtClean="0"/>
              <a:t>AS and YS together</a:t>
            </a:r>
            <a:endParaRPr lang="en-US" dirty="0"/>
          </a:p>
        </p:txBody>
      </p:sp>
      <p:sp>
        <p:nvSpPr>
          <p:cNvPr id="3" name="Content Placeholder 2"/>
          <p:cNvSpPr>
            <a:spLocks noGrp="1"/>
          </p:cNvSpPr>
          <p:nvPr>
            <p:ph idx="1"/>
          </p:nvPr>
        </p:nvSpPr>
        <p:spPr>
          <a:xfrm>
            <a:off x="304800" y="3429000"/>
            <a:ext cx="8534400" cy="2057400"/>
          </a:xfrm>
        </p:spPr>
        <p:txBody>
          <a:bodyPr>
            <a:noAutofit/>
          </a:bodyPr>
          <a:lstStyle/>
          <a:p>
            <a:pPr marL="0" indent="0">
              <a:buNone/>
            </a:pPr>
            <a:r>
              <a:rPr lang="en-US" sz="4000" dirty="0" smtClean="0"/>
              <a:t>Youth Services is already doing great things. Shamelessly copy or repeat them!</a:t>
            </a:r>
            <a:endParaRPr lang="en-US" sz="4000" dirty="0"/>
          </a:p>
        </p:txBody>
      </p:sp>
      <p:grpSp>
        <p:nvGrpSpPr>
          <p:cNvPr id="4" name="Group 3"/>
          <p:cNvGrpSpPr/>
          <p:nvPr/>
        </p:nvGrpSpPr>
        <p:grpSpPr>
          <a:xfrm>
            <a:off x="-33526" y="152400"/>
            <a:ext cx="9177526" cy="1219200"/>
            <a:chOff x="4505" y="609600"/>
            <a:chExt cx="9177526" cy="1219200"/>
          </a:xfrm>
        </p:grpSpPr>
        <p:sp>
          <p:nvSpPr>
            <p:cNvPr id="5" name="Text Box 3"/>
            <p:cNvSpPr txBox="1">
              <a:spLocks noChangeArrowheads="1"/>
            </p:cNvSpPr>
            <p:nvPr/>
          </p:nvSpPr>
          <p:spPr bwMode="auto">
            <a:xfrm>
              <a:off x="39361" y="685800"/>
              <a:ext cx="9142670" cy="1134641"/>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5900" b="0" i="0" u="none" strike="noStrike" cap="none" normalizeH="0" baseline="0" dirty="0" smtClean="0">
                  <a:ln>
                    <a:noFill/>
                  </a:ln>
                  <a:solidFill>
                    <a:srgbClr val="000000"/>
                  </a:solidFill>
                  <a:effectLst/>
                  <a:latin typeface="OldNewspaperTypes" panose="02000603060000020004" pitchFamily="2" charset="0"/>
                </a:rPr>
                <a:t>Special      Edition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6" name="Picture 4" descr="stock-photo--circular-rubber-stamp-of-a-limited-special-edition-of-a-deluxe-product-18428697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467" t="7701" r="15369" b="13971"/>
            <a:stretch>
              <a:fillRect/>
            </a:stretch>
          </p:blipFill>
          <p:spPr bwMode="auto">
            <a:xfrm>
              <a:off x="3917900" y="609600"/>
              <a:ext cx="1339900" cy="1092565"/>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7" name="AutoShape 5"/>
            <p:cNvCxnSpPr>
              <a:cxnSpLocks noChangeShapeType="1"/>
            </p:cNvCxnSpPr>
            <p:nvPr/>
          </p:nvCxnSpPr>
          <p:spPr bwMode="auto">
            <a:xfrm>
              <a:off x="4505" y="1828800"/>
              <a:ext cx="91440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8" name="AutoShape 6"/>
            <p:cNvCxnSpPr>
              <a:cxnSpLocks noChangeShapeType="1"/>
            </p:cNvCxnSpPr>
            <p:nvPr/>
          </p:nvCxnSpPr>
          <p:spPr bwMode="auto">
            <a:xfrm>
              <a:off x="4505" y="1752157"/>
              <a:ext cx="9144000" cy="1"/>
            </a:xfrm>
            <a:prstGeom prst="straightConnector1">
              <a:avLst/>
            </a:prstGeom>
            <a:noFill/>
            <a:ln w="571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spTree>
    <p:extLst>
      <p:ext uri="{BB962C8B-B14F-4D97-AF65-F5344CB8AC3E}">
        <p14:creationId xmlns:p14="http://schemas.microsoft.com/office/powerpoint/2010/main" val="27918734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Tap your community for program content.</a:t>
            </a:r>
            <a:endParaRPr lang="en-US" dirty="0"/>
          </a:p>
        </p:txBody>
      </p:sp>
      <p:sp>
        <p:nvSpPr>
          <p:cNvPr id="3" name="Content Placeholder 2"/>
          <p:cNvSpPr>
            <a:spLocks noGrp="1"/>
          </p:cNvSpPr>
          <p:nvPr>
            <p:ph idx="1"/>
          </p:nvPr>
        </p:nvSpPr>
        <p:spPr>
          <a:xfrm>
            <a:off x="762000" y="1828800"/>
            <a:ext cx="8153400" cy="990600"/>
          </a:xfrm>
        </p:spPr>
        <p:txBody>
          <a:bodyPr>
            <a:normAutofit/>
          </a:bodyPr>
          <a:lstStyle/>
          <a:p>
            <a:pPr marL="0" indent="0">
              <a:buNone/>
            </a:pPr>
            <a:r>
              <a:rPr lang="en-US" dirty="0" smtClean="0"/>
              <a:t>Don’t re-create the wheel! Find what amazing things are already happening in your area:</a:t>
            </a:r>
          </a:p>
        </p:txBody>
      </p:sp>
      <p:sp>
        <p:nvSpPr>
          <p:cNvPr id="5" name="Rectangle 4"/>
          <p:cNvSpPr/>
          <p:nvPr/>
        </p:nvSpPr>
        <p:spPr>
          <a:xfrm>
            <a:off x="1371600" y="2807898"/>
            <a:ext cx="7315200" cy="3139321"/>
          </a:xfrm>
          <a:prstGeom prst="rect">
            <a:avLst/>
          </a:prstGeom>
        </p:spPr>
        <p:txBody>
          <a:bodyPr wrap="square">
            <a:spAutoFit/>
          </a:bodyPr>
          <a:lstStyle/>
          <a:p>
            <a:pPr marL="342900" indent="-342900">
              <a:buFont typeface="Arial" panose="020B0604020202020204" pitchFamily="34" charset="0"/>
              <a:buChar char="•"/>
            </a:pPr>
            <a:r>
              <a:rPr lang="en-US" sz="2200" dirty="0">
                <a:solidFill>
                  <a:schemeClr val="tx1">
                    <a:lumMod val="50000"/>
                    <a:lumOff val="50000"/>
                  </a:schemeClr>
                </a:solidFill>
                <a:latin typeface="+mj-lt"/>
              </a:rPr>
              <a:t>YMCA adaptive Zumba dance</a:t>
            </a:r>
          </a:p>
          <a:p>
            <a:pPr marL="342900" indent="-342900">
              <a:buFont typeface="Arial" panose="020B0604020202020204" pitchFamily="34" charset="0"/>
              <a:buChar char="•"/>
            </a:pPr>
            <a:r>
              <a:rPr lang="en-US" sz="2200" dirty="0">
                <a:solidFill>
                  <a:schemeClr val="tx1">
                    <a:lumMod val="50000"/>
                    <a:lumOff val="50000"/>
                  </a:schemeClr>
                </a:solidFill>
                <a:latin typeface="+mj-lt"/>
              </a:rPr>
              <a:t>Impersonators/cosplay (Disney, Star Wars, etc.)</a:t>
            </a:r>
          </a:p>
          <a:p>
            <a:pPr marL="342900" indent="-342900">
              <a:buFont typeface="Arial" panose="020B0604020202020204" pitchFamily="34" charset="0"/>
              <a:buChar char="•"/>
            </a:pPr>
            <a:r>
              <a:rPr lang="en-US" sz="2200" dirty="0">
                <a:solidFill>
                  <a:schemeClr val="tx1">
                    <a:lumMod val="50000"/>
                    <a:lumOff val="50000"/>
                  </a:schemeClr>
                </a:solidFill>
                <a:latin typeface="+mj-lt"/>
              </a:rPr>
              <a:t>Lego/</a:t>
            </a:r>
            <a:r>
              <a:rPr lang="en-US" sz="2200" dirty="0" err="1">
                <a:solidFill>
                  <a:schemeClr val="tx1">
                    <a:lumMod val="50000"/>
                    <a:lumOff val="50000"/>
                  </a:schemeClr>
                </a:solidFill>
                <a:latin typeface="+mj-lt"/>
              </a:rPr>
              <a:t>WeDo</a:t>
            </a:r>
            <a:r>
              <a:rPr lang="en-US" sz="2200" dirty="0">
                <a:solidFill>
                  <a:schemeClr val="tx1">
                    <a:lumMod val="50000"/>
                    <a:lumOff val="50000"/>
                  </a:schemeClr>
                </a:solidFill>
                <a:latin typeface="+mj-lt"/>
              </a:rPr>
              <a:t> simple machines </a:t>
            </a:r>
          </a:p>
          <a:p>
            <a:pPr marL="342900" indent="-342900">
              <a:buFont typeface="Arial" panose="020B0604020202020204" pitchFamily="34" charset="0"/>
              <a:buChar char="•"/>
            </a:pPr>
            <a:r>
              <a:rPr lang="en-US" sz="2200" dirty="0">
                <a:solidFill>
                  <a:schemeClr val="tx1">
                    <a:lumMod val="50000"/>
                    <a:lumOff val="50000"/>
                  </a:schemeClr>
                </a:solidFill>
                <a:latin typeface="+mj-lt"/>
              </a:rPr>
              <a:t>Zoo visits</a:t>
            </a:r>
          </a:p>
          <a:p>
            <a:pPr marL="342900" indent="-342900">
              <a:buFont typeface="Arial" panose="020B0604020202020204" pitchFamily="34" charset="0"/>
              <a:buChar char="•"/>
            </a:pPr>
            <a:r>
              <a:rPr lang="en-US" sz="2200" dirty="0">
                <a:solidFill>
                  <a:schemeClr val="tx1">
                    <a:lumMod val="50000"/>
                    <a:lumOff val="50000"/>
                  </a:schemeClr>
                </a:solidFill>
                <a:latin typeface="+mj-lt"/>
              </a:rPr>
              <a:t>4-H animal clubs</a:t>
            </a:r>
          </a:p>
          <a:p>
            <a:pPr marL="342900" indent="-342900">
              <a:buFont typeface="Arial" panose="020B0604020202020204" pitchFamily="34" charset="0"/>
              <a:buChar char="•"/>
            </a:pPr>
            <a:r>
              <a:rPr lang="en-US" sz="2200" dirty="0">
                <a:solidFill>
                  <a:schemeClr val="tx1">
                    <a:lumMod val="50000"/>
                    <a:lumOff val="50000"/>
                  </a:schemeClr>
                </a:solidFill>
                <a:latin typeface="+mj-lt"/>
              </a:rPr>
              <a:t>Healthy eating projects from hospital educators</a:t>
            </a:r>
          </a:p>
          <a:p>
            <a:pPr marL="342900" indent="-342900">
              <a:buFont typeface="Arial" panose="020B0604020202020204" pitchFamily="34" charset="0"/>
              <a:buChar char="•"/>
            </a:pPr>
            <a:r>
              <a:rPr lang="en-US" sz="2200" dirty="0">
                <a:solidFill>
                  <a:schemeClr val="tx1">
                    <a:lumMod val="50000"/>
                    <a:lumOff val="50000"/>
                  </a:schemeClr>
                </a:solidFill>
                <a:latin typeface="+mj-lt"/>
              </a:rPr>
              <a:t>Therapy dogs</a:t>
            </a:r>
          </a:p>
          <a:p>
            <a:pPr marL="342900" indent="-342900">
              <a:buFont typeface="Arial" panose="020B0604020202020204" pitchFamily="34" charset="0"/>
              <a:buChar char="•"/>
            </a:pPr>
            <a:r>
              <a:rPr lang="en-US" sz="2200" dirty="0">
                <a:solidFill>
                  <a:schemeClr val="tx1">
                    <a:lumMod val="50000"/>
                    <a:lumOff val="50000"/>
                  </a:schemeClr>
                </a:solidFill>
                <a:latin typeface="+mj-lt"/>
              </a:rPr>
              <a:t>Recently released movies</a:t>
            </a:r>
          </a:p>
          <a:p>
            <a:pPr marL="342900" indent="-342900">
              <a:buFont typeface="Arial" panose="020B0604020202020204" pitchFamily="34" charset="0"/>
              <a:buChar char="•"/>
            </a:pPr>
            <a:r>
              <a:rPr lang="en-US" sz="2200" dirty="0">
                <a:solidFill>
                  <a:schemeClr val="tx1">
                    <a:lumMod val="50000"/>
                    <a:lumOff val="50000"/>
                  </a:schemeClr>
                </a:solidFill>
                <a:latin typeface="+mj-lt"/>
              </a:rPr>
              <a:t>Crafts: art clubs, CLS providers, homeschoolers</a:t>
            </a:r>
          </a:p>
        </p:txBody>
      </p:sp>
    </p:spTree>
    <p:extLst>
      <p:ext uri="{BB962C8B-B14F-4D97-AF65-F5344CB8AC3E}">
        <p14:creationId xmlns:p14="http://schemas.microsoft.com/office/powerpoint/2010/main" val="1304632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211348" y="537817"/>
            <a:ext cx="3239218" cy="1295400"/>
            <a:chOff x="106315522" y="111354201"/>
            <a:chExt cx="1629868" cy="544113"/>
          </a:xfrm>
        </p:grpSpPr>
        <p:pic>
          <p:nvPicPr>
            <p:cNvPr id="1027" name="Picture 3" descr="my_love_for_zumba__folytatas_xx__tanacs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43733" y="111354201"/>
              <a:ext cx="1101657" cy="544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8" name="Picture 4" descr="ymca-logo-soci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315522" y="111354201"/>
              <a:ext cx="512169" cy="5102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1" t="11111" r="5556" b="30000"/>
          <a:stretch/>
        </p:blipFill>
        <p:spPr>
          <a:xfrm>
            <a:off x="5703728" y="3886200"/>
            <a:ext cx="3105150" cy="2581536"/>
          </a:xfrm>
          <a:prstGeom prst="rect">
            <a:avLst/>
          </a:prstGeom>
        </p:spPr>
      </p:pic>
      <p:grpSp>
        <p:nvGrpSpPr>
          <p:cNvPr id="10" name="Group 9"/>
          <p:cNvGrpSpPr/>
          <p:nvPr/>
        </p:nvGrpSpPr>
        <p:grpSpPr>
          <a:xfrm>
            <a:off x="6749097" y="228600"/>
            <a:ext cx="2059781" cy="2590801"/>
            <a:chOff x="835818" y="2514599"/>
            <a:chExt cx="2059781" cy="2590801"/>
          </a:xfrm>
        </p:grpSpPr>
        <p:pic>
          <p:nvPicPr>
            <p:cNvPr id="1035" name="Picture 11" descr="9656_prod_0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5818" y="2514599"/>
              <a:ext cx="2059781" cy="205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9" name="Text Box 12"/>
            <p:cNvSpPr txBox="1">
              <a:spLocks noChangeArrowheads="1"/>
            </p:cNvSpPr>
            <p:nvPr/>
          </p:nvSpPr>
          <p:spPr bwMode="auto">
            <a:xfrm>
              <a:off x="835818" y="4412603"/>
              <a:ext cx="2059781" cy="6927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Minecraftia" panose="00000400000000000000" pitchFamily="2" charset="-79"/>
                </a:rPr>
                <a:t>Michiana </a:t>
              </a:r>
              <a:br>
                <a:rPr kumimoji="0" lang="en-US" altLang="en-US" sz="1600" b="0" i="0" u="none" strike="noStrike" cap="none" normalizeH="0" baseline="0" dirty="0" smtClean="0">
                  <a:ln>
                    <a:noFill/>
                  </a:ln>
                  <a:solidFill>
                    <a:srgbClr val="000000"/>
                  </a:solidFill>
                  <a:effectLst/>
                  <a:latin typeface="Minecraftia" panose="00000400000000000000" pitchFamily="2" charset="-79"/>
                </a:rPr>
              </a:br>
              <a:r>
                <a:rPr kumimoji="0" lang="en-US" altLang="en-US" sz="1600" b="0" i="0" u="none" strike="noStrike" cap="none" normalizeH="0" baseline="0" dirty="0" smtClean="0">
                  <a:ln>
                    <a:noFill/>
                  </a:ln>
                  <a:solidFill>
                    <a:srgbClr val="000000"/>
                  </a:solidFill>
                  <a:effectLst/>
                  <a:latin typeface="Minecraftia" panose="00000400000000000000" pitchFamily="2" charset="-79"/>
                </a:rPr>
                <a:t>Youth Robotics</a:t>
              </a:r>
              <a:endParaRPr kumimoji="0" lang="en-US" altLang="en-US" sz="3600" b="0" i="0" u="none" strike="noStrike" cap="none" normalizeH="0" baseline="0" dirty="0" smtClean="0">
                <a:ln>
                  <a:noFill/>
                </a:ln>
                <a:solidFill>
                  <a:schemeClr val="tx1"/>
                </a:solidFill>
                <a:effectLst/>
                <a:latin typeface="Arial" panose="020B0604020202020204" pitchFamily="34" charset="0"/>
              </a:endParaRPr>
            </a:p>
          </p:txBody>
        </p:sp>
      </p:grpSp>
      <p:pic>
        <p:nvPicPr>
          <p:cNvPr id="1037" name="Picture 13" descr="ZooLogo_3x2_Hi"/>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7069" y="2227799"/>
            <a:ext cx="2447286" cy="16290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9" name="Picture 15" descr="http://www.johnsoncountyhorse.com/images/4H-clover-colo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87577" y="4058726"/>
            <a:ext cx="1872823" cy="1950939"/>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6"/>
          <p:cNvGrpSpPr>
            <a:grpSpLocks/>
          </p:cNvGrpSpPr>
          <p:nvPr/>
        </p:nvGrpSpPr>
        <p:grpSpPr bwMode="auto">
          <a:xfrm>
            <a:off x="2824806" y="2402917"/>
            <a:ext cx="2324819" cy="1368476"/>
            <a:chOff x="110482532" y="111209750"/>
            <a:chExt cx="1302710" cy="856207"/>
          </a:xfrm>
        </p:grpSpPr>
        <p:pic>
          <p:nvPicPr>
            <p:cNvPr id="1041" name="Picture 17" descr="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727856" y="111209750"/>
              <a:ext cx="812061" cy="6021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42" name="Picture 18" descr="lakeland_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0482532" y="111810138"/>
              <a:ext cx="1302710" cy="2558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12" name="Group 11"/>
          <p:cNvGrpSpPr/>
          <p:nvPr/>
        </p:nvGrpSpPr>
        <p:grpSpPr>
          <a:xfrm>
            <a:off x="211348" y="4655699"/>
            <a:ext cx="3167603" cy="1898199"/>
            <a:chOff x="211348" y="4655699"/>
            <a:chExt cx="3167603" cy="1898199"/>
          </a:xfrm>
        </p:grpSpPr>
        <p:pic>
          <p:nvPicPr>
            <p:cNvPr id="1043" name="Picture 19" descr="Petz Therapy 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1348" y="4687196"/>
              <a:ext cx="1597148" cy="69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44" name="Picture 20" descr="therapydo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3795" y="4655699"/>
              <a:ext cx="2535156" cy="1898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1045" name="Picture 21" descr="karaok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40698" y="366188"/>
            <a:ext cx="2556363" cy="101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5" name="Picture 23" descr="http://i.jeded.com/i/big-hero-6.34102.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306751" y="1752683"/>
            <a:ext cx="1219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95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143000"/>
            <a:ext cx="8006924" cy="4525963"/>
          </a:xfrm>
          <a:prstGeom prst="rect">
            <a:avLst/>
          </a:prstGeom>
        </p:spPr>
      </p:pic>
    </p:spTree>
    <p:extLst>
      <p:ext uri="{BB962C8B-B14F-4D97-AF65-F5344CB8AC3E}">
        <p14:creationId xmlns:p14="http://schemas.microsoft.com/office/powerpoint/2010/main" val="236555450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600200"/>
          </a:xfrm>
        </p:spPr>
        <p:txBody>
          <a:bodyPr/>
          <a:lstStyle/>
          <a:p>
            <a:r>
              <a:rPr lang="en-US" dirty="0" smtClean="0"/>
              <a:t>Be Sensitive to</a:t>
            </a:r>
            <a:br>
              <a:rPr lang="en-US" dirty="0" smtClean="0"/>
            </a:br>
            <a:r>
              <a:rPr lang="en-US" dirty="0" smtClean="0"/>
              <a:t>Sensory Issues</a:t>
            </a:r>
            <a:endParaRPr lang="en-US" dirty="0"/>
          </a:p>
        </p:txBody>
      </p:sp>
      <p:sp>
        <p:nvSpPr>
          <p:cNvPr id="3" name="Content Placeholder 2"/>
          <p:cNvSpPr>
            <a:spLocks noGrp="1"/>
          </p:cNvSpPr>
          <p:nvPr>
            <p:ph idx="1"/>
          </p:nvPr>
        </p:nvSpPr>
        <p:spPr>
          <a:xfrm>
            <a:off x="457200" y="2057400"/>
            <a:ext cx="8229600" cy="4267200"/>
          </a:xfrm>
        </p:spPr>
        <p:txBody>
          <a:bodyPr>
            <a:normAutofit/>
          </a:bodyPr>
          <a:lstStyle/>
          <a:p>
            <a:pPr marL="0" indent="0">
              <a:lnSpc>
                <a:spcPct val="200000"/>
              </a:lnSpc>
              <a:buNone/>
            </a:pPr>
            <a:r>
              <a:rPr lang="en-US" sz="3200" b="1" dirty="0">
                <a:solidFill>
                  <a:schemeClr val="tx2"/>
                </a:solidFill>
              </a:rPr>
              <a:t>M</a:t>
            </a:r>
            <a:r>
              <a:rPr lang="en-US" sz="3200" b="1" dirty="0" smtClean="0">
                <a:solidFill>
                  <a:schemeClr val="tx2"/>
                </a:solidFill>
              </a:rPr>
              <a:t>ake the space as inviting as possible:</a:t>
            </a:r>
          </a:p>
          <a:p>
            <a:pPr lvl="1"/>
            <a:r>
              <a:rPr lang="en-US" sz="2800" dirty="0" smtClean="0"/>
              <a:t>Allow space to pace</a:t>
            </a:r>
          </a:p>
          <a:p>
            <a:pPr lvl="1"/>
            <a:r>
              <a:rPr lang="en-US" sz="2800" dirty="0" smtClean="0"/>
              <a:t>Try for friendly lighting</a:t>
            </a:r>
          </a:p>
          <a:p>
            <a:pPr lvl="1"/>
            <a:r>
              <a:rPr lang="en-US" sz="2800" dirty="0" smtClean="0"/>
              <a:t>Provide visually quiet retreats</a:t>
            </a:r>
          </a:p>
          <a:p>
            <a:pPr lvl="1"/>
            <a:r>
              <a:rPr lang="en-US" sz="2800" dirty="0" smtClean="0"/>
              <a:t>Keep volumes at a conversational level</a:t>
            </a:r>
          </a:p>
          <a:p>
            <a:pPr lvl="1"/>
            <a:r>
              <a:rPr lang="en-US" sz="2800" dirty="0" smtClean="0"/>
              <a:t>Consider an SI consult to identify potential problems and solutions.</a:t>
            </a:r>
          </a:p>
          <a:p>
            <a:pPr marL="0" indent="0">
              <a:buNone/>
            </a:pPr>
            <a:endParaRPr lang="en-US" dirty="0"/>
          </a:p>
        </p:txBody>
      </p:sp>
    </p:spTree>
    <p:extLst>
      <p:ext uri="{BB962C8B-B14F-4D97-AF65-F5344CB8AC3E}">
        <p14:creationId xmlns:p14="http://schemas.microsoft.com/office/powerpoint/2010/main" val="3895198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Promote! Promote! Promote!</a:t>
            </a:r>
            <a:endParaRPr lang="en-US" dirty="0"/>
          </a:p>
        </p:txBody>
      </p:sp>
      <p:sp>
        <p:nvSpPr>
          <p:cNvPr id="3" name="Content Placeholder 2"/>
          <p:cNvSpPr>
            <a:spLocks noGrp="1"/>
          </p:cNvSpPr>
          <p:nvPr>
            <p:ph idx="1"/>
          </p:nvPr>
        </p:nvSpPr>
        <p:spPr>
          <a:xfrm>
            <a:off x="4495800" y="2438400"/>
            <a:ext cx="4191000" cy="3687763"/>
          </a:xfrm>
        </p:spPr>
        <p:txBody>
          <a:bodyPr>
            <a:normAutofit/>
          </a:bodyPr>
          <a:lstStyle/>
          <a:p>
            <a:pPr marL="0" indent="0">
              <a:buNone/>
            </a:pPr>
            <a:r>
              <a:rPr lang="en-US" sz="3200" dirty="0" smtClean="0"/>
              <a:t>Make your handouts visually engaging, catering to a pre-literate participant.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328" y="2005642"/>
            <a:ext cx="3790950"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45577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04800"/>
            <a:ext cx="7723514" cy="5664543"/>
          </a:xfrm>
          <a:prstGeom prst="rect">
            <a:avLst/>
          </a:prstGeom>
          <a:ln w="57150">
            <a:solidFill>
              <a:schemeClr val="accent1"/>
            </a:solidFill>
          </a:ln>
        </p:spPr>
      </p:pic>
    </p:spTree>
    <p:extLst>
      <p:ext uri="{BB962C8B-B14F-4D97-AF65-F5344CB8AC3E}">
        <p14:creationId xmlns:p14="http://schemas.microsoft.com/office/powerpoint/2010/main" val="22292909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95400" y="381000"/>
            <a:ext cx="7271964" cy="5619245"/>
          </a:xfrm>
          <a:ln w="76200">
            <a:solidFill>
              <a:schemeClr val="accent3">
                <a:lumMod val="60000"/>
                <a:lumOff val="40000"/>
              </a:schemeClr>
            </a:solidFill>
          </a:ln>
        </p:spPr>
      </p:pic>
    </p:spTree>
    <p:extLst>
      <p:ext uri="{BB962C8B-B14F-4D97-AF65-F5344CB8AC3E}">
        <p14:creationId xmlns:p14="http://schemas.microsoft.com/office/powerpoint/2010/main" val="2040782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19200" y="533401"/>
            <a:ext cx="7119564" cy="5501482"/>
          </a:xfrm>
          <a:ln w="57150">
            <a:solidFill>
              <a:srgbClr val="C00000"/>
            </a:solidFill>
          </a:ln>
        </p:spPr>
      </p:pic>
    </p:spTree>
    <p:extLst>
      <p:ext uri="{BB962C8B-B14F-4D97-AF65-F5344CB8AC3E}">
        <p14:creationId xmlns:p14="http://schemas.microsoft.com/office/powerpoint/2010/main" val="2413289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fontScale="55000" lnSpcReduction="20000"/>
          </a:bodyPr>
          <a:lstStyle/>
          <a:p>
            <a:r>
              <a:rPr lang="en-US" dirty="0" err="1" smtClean="0"/>
              <a:t>Adaptative</a:t>
            </a:r>
            <a:r>
              <a:rPr lang="en-US" dirty="0" smtClean="0"/>
              <a:t> “toolbox”</a:t>
            </a:r>
          </a:p>
          <a:p>
            <a:pPr lvl="1"/>
            <a:r>
              <a:rPr lang="en-US" dirty="0" smtClean="0"/>
              <a:t>Visual schedule</a:t>
            </a:r>
          </a:p>
          <a:p>
            <a:pPr lvl="1"/>
            <a:r>
              <a:rPr lang="en-US" dirty="0" smtClean="0"/>
              <a:t>Rhythmic/interactive stories and non-fiction picture books</a:t>
            </a:r>
          </a:p>
          <a:p>
            <a:pPr lvl="1"/>
            <a:r>
              <a:rPr lang="en-US" dirty="0" smtClean="0"/>
              <a:t>Therapeutic movement (yoga, “crossing-the-midline”)</a:t>
            </a:r>
          </a:p>
          <a:p>
            <a:pPr lvl="1"/>
            <a:r>
              <a:rPr lang="en-US" dirty="0" smtClean="0"/>
              <a:t>Multi-sensory experiences</a:t>
            </a:r>
          </a:p>
          <a:p>
            <a:pPr lvl="1"/>
            <a:r>
              <a:rPr lang="en-US" dirty="0" smtClean="0"/>
              <a:t>Sign language</a:t>
            </a:r>
          </a:p>
          <a:p>
            <a:pPr lvl="1"/>
            <a:r>
              <a:rPr lang="en-US" dirty="0" smtClean="0"/>
              <a:t>Stories available in multiple reading formats</a:t>
            </a:r>
          </a:p>
          <a:p>
            <a:pPr lvl="1"/>
            <a:r>
              <a:rPr lang="en-US" dirty="0" smtClean="0"/>
              <a:t>Adaptive seating and/or “designated seating”</a:t>
            </a:r>
          </a:p>
          <a:p>
            <a:pPr lvl="1"/>
            <a:r>
              <a:rPr lang="en-US" dirty="0" smtClean="0"/>
              <a:t>Dimmed lighting</a:t>
            </a:r>
          </a:p>
          <a:p>
            <a:pPr lvl="1"/>
            <a:r>
              <a:rPr lang="en-US" dirty="0" smtClean="0"/>
              <a:t>Sensory play or craft after </a:t>
            </a:r>
          </a:p>
          <a:p>
            <a:pPr lvl="1"/>
            <a:r>
              <a:rPr lang="en-US" dirty="0" smtClean="0"/>
              <a:t>Interactive discussion about theme with teens/adults</a:t>
            </a:r>
          </a:p>
          <a:p>
            <a:pPr lvl="1"/>
            <a:r>
              <a:rPr lang="en-US" dirty="0" smtClean="0"/>
              <a:t>Scanned books projected on screen for larger class/crowd</a:t>
            </a:r>
          </a:p>
          <a:p>
            <a:pPr lvl="1"/>
            <a:r>
              <a:rPr lang="en-US" dirty="0" smtClean="0"/>
              <a:t>Flannel board accompaniment to read-</a:t>
            </a:r>
            <a:r>
              <a:rPr lang="en-US" dirty="0" err="1" smtClean="0"/>
              <a:t>alouds</a:t>
            </a:r>
            <a:endParaRPr lang="en-US" dirty="0" smtClean="0"/>
          </a:p>
          <a:p>
            <a:pPr lvl="1"/>
            <a:r>
              <a:rPr lang="en-US" dirty="0" smtClean="0"/>
              <a:t>Offered at less crowded time</a:t>
            </a:r>
          </a:p>
          <a:p>
            <a:pPr lvl="1"/>
            <a:r>
              <a:rPr lang="en-US" dirty="0" smtClean="0"/>
              <a:t>Fidgets</a:t>
            </a:r>
          </a:p>
          <a:p>
            <a:pPr lvl="1"/>
            <a:endParaRPr lang="en-US" dirty="0"/>
          </a:p>
        </p:txBody>
      </p:sp>
      <p:pic>
        <p:nvPicPr>
          <p:cNvPr id="2" name="Content Placeholder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70264" y="1341438"/>
            <a:ext cx="3394471" cy="4525962"/>
          </a:xfrm>
          <a:prstGeom prst="rect">
            <a:avLst/>
          </a:prstGeom>
          <a:ln>
            <a:noFill/>
          </a:ln>
          <a:effectLst>
            <a:softEdge rad="112500"/>
          </a:effectLst>
        </p:spPr>
      </p:pic>
      <p:sp>
        <p:nvSpPr>
          <p:cNvPr id="4" name="Title 3"/>
          <p:cNvSpPr>
            <a:spLocks noGrp="1"/>
          </p:cNvSpPr>
          <p:nvPr>
            <p:ph type="title"/>
          </p:nvPr>
        </p:nvSpPr>
        <p:spPr/>
        <p:txBody>
          <a:bodyPr/>
          <a:lstStyle/>
          <a:p>
            <a:r>
              <a:rPr lang="en-US" dirty="0" smtClean="0"/>
              <a:t>Sensory Story Times</a:t>
            </a:r>
            <a:endParaRPr lang="en-US" dirty="0"/>
          </a:p>
        </p:txBody>
      </p:sp>
    </p:spTree>
    <p:extLst>
      <p:ext uri="{BB962C8B-B14F-4D97-AF65-F5344CB8AC3E}">
        <p14:creationId xmlns:p14="http://schemas.microsoft.com/office/powerpoint/2010/main" val="114401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0" y="381001"/>
            <a:ext cx="7264988" cy="5610120"/>
          </a:xfrm>
          <a:ln w="76200">
            <a:solidFill>
              <a:srgbClr val="7030A0"/>
            </a:solidFill>
          </a:ln>
        </p:spPr>
      </p:pic>
    </p:spTree>
    <p:extLst>
      <p:ext uri="{BB962C8B-B14F-4D97-AF65-F5344CB8AC3E}">
        <p14:creationId xmlns:p14="http://schemas.microsoft.com/office/powerpoint/2010/main" val="2255003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34196" y="3810000"/>
            <a:ext cx="8481204" cy="18288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5200" dirty="0" smtClean="0"/>
              <a:t>Find the providers and you’ve found your partners.</a:t>
            </a:r>
            <a:endParaRPr lang="en-US" sz="5200" dirty="0"/>
          </a:p>
        </p:txBody>
      </p:sp>
      <p:sp>
        <p:nvSpPr>
          <p:cNvPr id="5" name="Title 1"/>
          <p:cNvSpPr txBox="1">
            <a:spLocks/>
          </p:cNvSpPr>
          <p:nvPr/>
        </p:nvSpPr>
        <p:spPr>
          <a:xfrm>
            <a:off x="434196" y="1733550"/>
            <a:ext cx="8229600" cy="16764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
            </a:r>
            <a:br>
              <a:rPr lang="en-US" dirty="0" smtClean="0"/>
            </a:br>
            <a:r>
              <a:rPr lang="en-US" dirty="0" smtClean="0"/>
              <a:t>You really can make a difference. </a:t>
            </a:r>
            <a:endParaRPr lang="en-US" dirty="0"/>
          </a:p>
        </p:txBody>
      </p:sp>
      <p:sp>
        <p:nvSpPr>
          <p:cNvPr id="10" name="Title 1"/>
          <p:cNvSpPr txBox="1">
            <a:spLocks/>
          </p:cNvSpPr>
          <p:nvPr/>
        </p:nvSpPr>
        <p:spPr>
          <a:xfrm>
            <a:off x="304800" y="342900"/>
            <a:ext cx="8229600" cy="9906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US" dirty="0" smtClean="0"/>
              <a:t>Remember:</a:t>
            </a:r>
            <a:endParaRPr lang="en-US" dirty="0"/>
          </a:p>
        </p:txBody>
      </p:sp>
    </p:spTree>
    <p:extLst>
      <p:ext uri="{BB962C8B-B14F-4D97-AF65-F5344CB8AC3E}">
        <p14:creationId xmlns:p14="http://schemas.microsoft.com/office/powerpoint/2010/main" val="144369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990600"/>
            <a:ext cx="8229600" cy="9906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What’s next?</a:t>
            </a:r>
            <a:endParaRPr lang="en-US" dirty="0"/>
          </a:p>
        </p:txBody>
      </p:sp>
    </p:spTree>
    <p:extLst>
      <p:ext uri="{BB962C8B-B14F-4D97-AF65-F5344CB8AC3E}">
        <p14:creationId xmlns:p14="http://schemas.microsoft.com/office/powerpoint/2010/main" val="21041246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Jen Taggart, Bloomfield Township Public Library</a:t>
            </a:r>
            <a:br>
              <a:rPr lang="en-US" sz="2000" dirty="0" smtClean="0"/>
            </a:br>
            <a:r>
              <a:rPr lang="en-US" sz="2000" dirty="0" smtClean="0">
                <a:hlinkClick r:id="rId2"/>
              </a:rPr>
              <a:t>taggartj@btpl.org</a:t>
            </a:r>
            <a:r>
              <a:rPr lang="en-US" sz="2000" dirty="0" smtClean="0"/>
              <a:t/>
            </a:r>
            <a:br>
              <a:rPr lang="en-US" sz="2000" dirty="0" smtClean="0"/>
            </a:br>
            <a:r>
              <a:rPr lang="en-US" sz="2000" dirty="0" smtClean="0">
                <a:hlinkClick r:id="rId3"/>
              </a:rPr>
              <a:t>http</a:t>
            </a:r>
            <a:r>
              <a:rPr lang="en-US" sz="2000" dirty="0">
                <a:hlinkClick r:id="rId3"/>
              </a:rPr>
              <a:t>://adaptiveumbrella.blogspot.com</a:t>
            </a:r>
            <a:r>
              <a:rPr lang="en-US" sz="2000" dirty="0" smtClean="0">
                <a:hlinkClick r:id="rId3"/>
              </a:rPr>
              <a:t>/</a:t>
            </a:r>
            <a:r>
              <a:rPr lang="en-US" sz="2000" dirty="0" smtClean="0"/>
              <a:t/>
            </a:r>
            <a:br>
              <a:rPr lang="en-US" sz="2000" dirty="0" smtClean="0"/>
            </a:br>
            <a:r>
              <a:rPr lang="en-US" sz="2000" dirty="0" smtClean="0"/>
              <a:t>Twitter: @</a:t>
            </a:r>
            <a:r>
              <a:rPr lang="en-US" sz="2000" dirty="0" err="1" smtClean="0"/>
              <a:t>librarianjennt</a:t>
            </a:r>
            <a:endParaRPr lang="en-US" sz="2000" dirty="0" smtClean="0"/>
          </a:p>
          <a:p>
            <a:pPr marL="109728" indent="0">
              <a:buNone/>
            </a:pPr>
            <a:endParaRPr lang="en-US" sz="2000" dirty="0" smtClean="0"/>
          </a:p>
          <a:p>
            <a:r>
              <a:rPr lang="en-US" sz="2000" dirty="0" smtClean="0"/>
              <a:t>Marta-Kate Jackson, </a:t>
            </a:r>
            <a:r>
              <a:rPr lang="en-US" sz="2000" dirty="0" err="1" smtClean="0"/>
              <a:t>Cromaine</a:t>
            </a:r>
            <a:r>
              <a:rPr lang="en-US" sz="2000" dirty="0" smtClean="0"/>
              <a:t> District Library</a:t>
            </a:r>
            <a:r>
              <a:rPr lang="en-US" sz="2000" dirty="0"/>
              <a:t/>
            </a:r>
            <a:br>
              <a:rPr lang="en-US" sz="2000" dirty="0"/>
            </a:br>
            <a:r>
              <a:rPr lang="en-US" sz="2000" dirty="0" smtClean="0">
                <a:hlinkClick r:id="rId4"/>
              </a:rPr>
              <a:t>mjackson@cromaine.org</a:t>
            </a:r>
            <a:r>
              <a:rPr lang="en-US" sz="2000" dirty="0"/>
              <a:t/>
            </a:r>
            <a:br>
              <a:rPr lang="en-US" sz="2000" dirty="0"/>
            </a:br>
            <a:endParaRPr lang="en-US" sz="2000" dirty="0" smtClean="0"/>
          </a:p>
          <a:p>
            <a:r>
              <a:rPr lang="en-US" sz="2000" dirty="0" smtClean="0"/>
              <a:t>Laura Hollister &amp; Sarah Skinner, Niles District Library</a:t>
            </a:r>
            <a:br>
              <a:rPr lang="en-US" sz="2000" dirty="0" smtClean="0"/>
            </a:br>
            <a:r>
              <a:rPr lang="en-US" sz="2000" dirty="0" smtClean="0">
                <a:hlinkClick r:id="rId5"/>
              </a:rPr>
              <a:t>laura.hollister@nileslibrary.net</a:t>
            </a:r>
            <a:r>
              <a:rPr lang="en-US" sz="2000" dirty="0"/>
              <a:t/>
            </a:r>
            <a:br>
              <a:rPr lang="en-US" sz="2000" dirty="0"/>
            </a:br>
            <a:r>
              <a:rPr lang="en-US" sz="2000" dirty="0" smtClean="0">
                <a:hlinkClick r:id="rId6"/>
              </a:rPr>
              <a:t>sarah.skinner@nileslibrary.net</a:t>
            </a:r>
            <a:endParaRPr lang="en-US" sz="2000" dirty="0" smtClean="0"/>
          </a:p>
          <a:p>
            <a:endParaRPr lang="en-US" sz="2400" dirty="0" smtClean="0"/>
          </a:p>
        </p:txBody>
      </p:sp>
      <p:sp>
        <p:nvSpPr>
          <p:cNvPr id="3" name="Title 2"/>
          <p:cNvSpPr>
            <a:spLocks noGrp="1"/>
          </p:cNvSpPr>
          <p:nvPr>
            <p:ph type="title"/>
          </p:nvPr>
        </p:nvSpPr>
        <p:spPr/>
        <p:txBody>
          <a:bodyPr/>
          <a:lstStyle/>
          <a:p>
            <a:r>
              <a:rPr lang="en-US" dirty="0" smtClean="0"/>
              <a:t>Follow-up</a:t>
            </a:r>
            <a:endParaRPr lang="en-US" dirty="0"/>
          </a:p>
        </p:txBody>
      </p:sp>
    </p:spTree>
    <p:extLst>
      <p:ext uri="{BB962C8B-B14F-4D97-AF65-F5344CB8AC3E}">
        <p14:creationId xmlns:p14="http://schemas.microsoft.com/office/powerpoint/2010/main" val="3249752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Programming for patrons with visual impairments</a:t>
            </a:r>
            <a:endParaRPr lang="en-US" dirty="0"/>
          </a:p>
        </p:txBody>
      </p:sp>
      <p:sp>
        <p:nvSpPr>
          <p:cNvPr id="6" name="Content Placeholder 5"/>
          <p:cNvSpPr>
            <a:spLocks noGrp="1"/>
          </p:cNvSpPr>
          <p:nvPr>
            <p:ph idx="1"/>
          </p:nvPr>
        </p:nvSpPr>
        <p:spPr>
          <a:xfrm>
            <a:off x="457200" y="1676400"/>
            <a:ext cx="8229600" cy="4330891"/>
          </a:xfrm>
        </p:spPr>
        <p:txBody>
          <a:bodyPr/>
          <a:lstStyle/>
          <a:p>
            <a:r>
              <a:rPr lang="en-US" dirty="0" smtClean="0"/>
              <a:t>Audiobook discussion group</a:t>
            </a:r>
          </a:p>
          <a:p>
            <a:r>
              <a:rPr lang="en-US" dirty="0" smtClean="0"/>
              <a:t>Support group for people with </a:t>
            </a:r>
            <a:br>
              <a:rPr lang="en-US" dirty="0" smtClean="0"/>
            </a:br>
            <a:r>
              <a:rPr lang="en-US" dirty="0" smtClean="0"/>
              <a:t>visual impairments</a:t>
            </a:r>
          </a:p>
          <a:p>
            <a:r>
              <a:rPr lang="en-US" dirty="0" smtClean="0"/>
              <a:t>Assistive Technology Talks</a:t>
            </a:r>
          </a:p>
          <a:p>
            <a:r>
              <a:rPr lang="en-US" dirty="0" smtClean="0"/>
              <a:t>Summer Reading Program for youth who are blind or have low vision</a:t>
            </a:r>
          </a:p>
          <a:p>
            <a:r>
              <a:rPr lang="en-US" dirty="0" smtClean="0"/>
              <a:t>Monthly activity program for adults with visual impairments</a:t>
            </a:r>
            <a:endParaRPr lang="en-US" dirty="0"/>
          </a:p>
        </p:txBody>
      </p:sp>
      <p:pic>
        <p:nvPicPr>
          <p:cNvPr id="1026" name="Picture 2" descr="Image result for low visi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3106" y="914401"/>
            <a:ext cx="2556094" cy="16764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Tree>
    <p:extLst>
      <p:ext uri="{BB962C8B-B14F-4D97-AF65-F5344CB8AC3E}">
        <p14:creationId xmlns:p14="http://schemas.microsoft.com/office/powerpoint/2010/main" val="4237408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Weekly &amp; monthly programs</a:t>
            </a:r>
            <a:br>
              <a:rPr lang="en-US" dirty="0" smtClean="0"/>
            </a:br>
            <a:endParaRPr lang="en-US" dirty="0" smtClean="0"/>
          </a:p>
          <a:p>
            <a:r>
              <a:rPr lang="en-US" dirty="0" smtClean="0"/>
              <a:t>Sensory-friendly movies</a:t>
            </a:r>
            <a:br>
              <a:rPr lang="en-US" dirty="0" smtClean="0"/>
            </a:br>
            <a:endParaRPr lang="en-US" dirty="0" smtClean="0"/>
          </a:p>
          <a:p>
            <a:r>
              <a:rPr lang="en-US" dirty="0" smtClean="0"/>
              <a:t>Art projects for all abilities</a:t>
            </a:r>
            <a:br>
              <a:rPr lang="en-US" dirty="0" smtClean="0"/>
            </a:br>
            <a:endParaRPr lang="en-US" dirty="0" smtClean="0"/>
          </a:p>
          <a:p>
            <a:r>
              <a:rPr lang="en-US" dirty="0" smtClean="0"/>
              <a:t>Game days (bingo, board games &amp;/or video games)</a:t>
            </a:r>
            <a:br>
              <a:rPr lang="en-US" dirty="0" smtClean="0"/>
            </a:br>
            <a:endParaRPr lang="en-US" dirty="0" smtClean="0"/>
          </a:p>
          <a:p>
            <a:r>
              <a:rPr lang="en-US" dirty="0" smtClean="0"/>
              <a:t>Volunteer projects </a:t>
            </a:r>
            <a:endParaRPr lang="en-US" dirty="0"/>
          </a:p>
        </p:txBody>
      </p:sp>
      <p:sp>
        <p:nvSpPr>
          <p:cNvPr id="3" name="Title 2"/>
          <p:cNvSpPr>
            <a:spLocks noGrp="1"/>
          </p:cNvSpPr>
          <p:nvPr>
            <p:ph type="title"/>
          </p:nvPr>
        </p:nvSpPr>
        <p:spPr/>
        <p:txBody>
          <a:bodyPr>
            <a:normAutofit fontScale="90000"/>
          </a:bodyPr>
          <a:lstStyle/>
          <a:p>
            <a:r>
              <a:rPr lang="en-US" dirty="0" smtClean="0"/>
              <a:t>Activity groups for teens &amp; adults with special needs</a:t>
            </a:r>
            <a:endParaRPr lang="en-US" dirty="0"/>
          </a:p>
        </p:txBody>
      </p:sp>
    </p:spTree>
    <p:extLst>
      <p:ext uri="{BB962C8B-B14F-4D97-AF65-F5344CB8AC3E}">
        <p14:creationId xmlns:p14="http://schemas.microsoft.com/office/powerpoint/2010/main" val="597826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rmAutofit lnSpcReduction="10000"/>
          </a:bodyPr>
          <a:lstStyle/>
          <a:p>
            <a:r>
              <a:rPr lang="en-US" dirty="0" smtClean="0"/>
              <a:t>Targeted to families with special needs</a:t>
            </a:r>
          </a:p>
          <a:p>
            <a:r>
              <a:rPr lang="en-US" dirty="0" smtClean="0"/>
              <a:t>Less crowded </a:t>
            </a:r>
          </a:p>
          <a:p>
            <a:r>
              <a:rPr lang="en-US" dirty="0" smtClean="0"/>
              <a:t>Alleviates caregiver anxiety</a:t>
            </a:r>
          </a:p>
          <a:p>
            <a:r>
              <a:rPr lang="en-US" dirty="0" smtClean="0"/>
              <a:t>Sensory activities for all ages</a:t>
            </a:r>
          </a:p>
          <a:p>
            <a:r>
              <a:rPr lang="en-US" dirty="0" smtClean="0"/>
              <a:t>Visual aids throughout library</a:t>
            </a:r>
          </a:p>
          <a:p>
            <a:r>
              <a:rPr lang="en-US" dirty="0" smtClean="0"/>
              <a:t>Calm-down area</a:t>
            </a:r>
            <a:endParaRPr lang="en-US" dirty="0"/>
          </a:p>
        </p:txBody>
      </p:sp>
      <p:sp>
        <p:nvSpPr>
          <p:cNvPr id="4" name="Title 3"/>
          <p:cNvSpPr>
            <a:spLocks noGrp="1"/>
          </p:cNvSpPr>
          <p:nvPr>
            <p:ph type="title"/>
          </p:nvPr>
        </p:nvSpPr>
        <p:spPr/>
        <p:txBody>
          <a:bodyPr>
            <a:normAutofit/>
          </a:bodyPr>
          <a:lstStyle/>
          <a:p>
            <a:r>
              <a:rPr lang="en-US" dirty="0" smtClean="0"/>
              <a:t>After or Before-hours events</a:t>
            </a:r>
            <a:endParaRPr lang="en-US"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67312" y="1219200"/>
            <a:ext cx="3000375"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descr="https://1.bp.blogspot.com/-RTw3CulBc50/WS9w6U7Zn-I/AAAAAAAAAZk/LU8pJHV_K28SU8Xgqwra9177gqTs0Bl0ACLcB/s640/IMG_58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950" y="4419600"/>
            <a:ext cx="29464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123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85000" lnSpcReduction="20000"/>
          </a:bodyPr>
          <a:lstStyle/>
          <a:p>
            <a:pPr lvl="1"/>
            <a:r>
              <a:rPr lang="en-US" dirty="0" smtClean="0"/>
              <a:t>Multi-format </a:t>
            </a:r>
            <a:r>
              <a:rPr lang="en-US" dirty="0"/>
              <a:t>marketing (flyers, emails, posters, library cross-promotion, social media) to schools, parent groups, group homes, &amp; local special needs advocacy organizations is key.</a:t>
            </a:r>
            <a:br>
              <a:rPr lang="en-US" dirty="0"/>
            </a:br>
            <a:endParaRPr lang="en-US" dirty="0"/>
          </a:p>
          <a:p>
            <a:pPr lvl="1"/>
            <a:r>
              <a:rPr lang="en-US" dirty="0"/>
              <a:t>Outreach to schools and word-of-mouth</a:t>
            </a:r>
            <a:br>
              <a:rPr lang="en-US" dirty="0"/>
            </a:br>
            <a:endParaRPr lang="en-US" dirty="0"/>
          </a:p>
          <a:p>
            <a:pPr lvl="1"/>
            <a:r>
              <a:rPr lang="en-US" dirty="0"/>
              <a:t>Being cognoscente of a range of developmental ages and abilities.</a:t>
            </a:r>
            <a:br>
              <a:rPr lang="en-US" dirty="0"/>
            </a:br>
            <a:endParaRPr lang="en-US" dirty="0"/>
          </a:p>
          <a:p>
            <a:pPr lvl="1"/>
            <a:r>
              <a:rPr lang="en-US" dirty="0"/>
              <a:t>Collaboration with teachers and/or therapists</a:t>
            </a:r>
            <a:br>
              <a:rPr lang="en-US" dirty="0"/>
            </a:br>
            <a:endParaRPr lang="en-US" dirty="0"/>
          </a:p>
          <a:p>
            <a:pPr lvl="1"/>
            <a:r>
              <a:rPr lang="en-US" dirty="0"/>
              <a:t>Creating a “welcoming environment”</a:t>
            </a:r>
            <a:br>
              <a:rPr lang="en-US" dirty="0"/>
            </a:br>
            <a:endParaRPr lang="en-US" dirty="0"/>
          </a:p>
          <a:p>
            <a:pPr lvl="1"/>
            <a:r>
              <a:rPr lang="en-US" dirty="0"/>
              <a:t>Success is not measured by numbers.</a:t>
            </a:r>
            <a:br>
              <a:rPr lang="en-US" dirty="0"/>
            </a:br>
            <a:endParaRPr lang="en-US" dirty="0"/>
          </a:p>
          <a:p>
            <a:pPr lvl="1"/>
            <a:r>
              <a:rPr lang="en-US" dirty="0"/>
              <a:t>Be open to feedback from caregivers.</a:t>
            </a:r>
          </a:p>
          <a:p>
            <a:endParaRPr lang="en-US" dirty="0"/>
          </a:p>
        </p:txBody>
      </p:sp>
      <p:sp>
        <p:nvSpPr>
          <p:cNvPr id="5" name="Title 4"/>
          <p:cNvSpPr>
            <a:spLocks noGrp="1"/>
          </p:cNvSpPr>
          <p:nvPr>
            <p:ph type="title"/>
          </p:nvPr>
        </p:nvSpPr>
        <p:spPr/>
        <p:txBody>
          <a:bodyPr/>
          <a:lstStyle/>
          <a:p>
            <a:r>
              <a:rPr lang="en-US" dirty="0" smtClean="0"/>
              <a:t>Feedback/Learning Experiences</a:t>
            </a:r>
            <a:endParaRPr lang="en-US" dirty="0"/>
          </a:p>
        </p:txBody>
      </p:sp>
    </p:spTree>
    <p:extLst>
      <p:ext uri="{BB962C8B-B14F-4D97-AF65-F5344CB8AC3E}">
        <p14:creationId xmlns:p14="http://schemas.microsoft.com/office/powerpoint/2010/main" val="2709229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EE89C6ED-85C4-4D0C-8844-64760201E881}"/>
              </a:ext>
            </a:extLst>
          </p:cNvPr>
          <p:cNvSpPr>
            <a:spLocks noGrp="1"/>
          </p:cNvSpPr>
          <p:nvPr>
            <p:ph idx="1"/>
          </p:nvPr>
        </p:nvSpPr>
        <p:spPr/>
        <p:txBody>
          <a:bodyPr>
            <a:normAutofit lnSpcReduction="10000"/>
          </a:bodyPr>
          <a:lstStyle/>
          <a:p>
            <a:r>
              <a:rPr lang="en-US" b="1" dirty="0"/>
              <a:t>Adults</a:t>
            </a:r>
          </a:p>
          <a:p>
            <a:pPr lvl="1"/>
            <a:r>
              <a:rPr lang="en-US" dirty="0"/>
              <a:t>Monthly Storytime for Freedom Work Opportunities</a:t>
            </a:r>
          </a:p>
          <a:p>
            <a:pPr lvl="1"/>
            <a:r>
              <a:rPr lang="en-US" dirty="0"/>
              <a:t>Monthly Cleaning Crew from Freedom Work Opportunities</a:t>
            </a:r>
          </a:p>
          <a:p>
            <a:pPr marL="109728" indent="0">
              <a:buNone/>
            </a:pPr>
            <a:endParaRPr lang="en-US" sz="1100" dirty="0"/>
          </a:p>
          <a:p>
            <a:r>
              <a:rPr lang="en-US" b="1" dirty="0"/>
              <a:t>Teens</a:t>
            </a:r>
          </a:p>
          <a:p>
            <a:pPr lvl="1"/>
            <a:r>
              <a:rPr lang="en-US" dirty="0"/>
              <a:t>Inclusive Teen Volunteer Program</a:t>
            </a:r>
          </a:p>
          <a:p>
            <a:pPr marL="109728" indent="0">
              <a:buNone/>
            </a:pPr>
            <a:endParaRPr lang="en-US" sz="1100" dirty="0"/>
          </a:p>
          <a:p>
            <a:r>
              <a:rPr lang="en-US" b="1" dirty="0"/>
              <a:t>Children</a:t>
            </a:r>
          </a:p>
          <a:p>
            <a:pPr lvl="1"/>
            <a:r>
              <a:rPr lang="en-US" dirty="0"/>
              <a:t>Sensory Storytime for children of all ages and their families</a:t>
            </a:r>
          </a:p>
          <a:p>
            <a:pPr marL="109728" indent="0">
              <a:buNone/>
            </a:pPr>
            <a:r>
              <a:rPr lang="en-US" b="1" dirty="0"/>
              <a:t>    </a:t>
            </a:r>
            <a:endParaRPr lang="en-US" dirty="0"/>
          </a:p>
        </p:txBody>
      </p:sp>
      <p:sp>
        <p:nvSpPr>
          <p:cNvPr id="3" name="Title 2">
            <a:extLst>
              <a:ext uri="{FF2B5EF4-FFF2-40B4-BE49-F238E27FC236}">
                <a16:creationId xmlns="" xmlns:a16="http://schemas.microsoft.com/office/drawing/2014/main" id="{1D3F312D-8961-4E38-8927-81747173B0B9}"/>
              </a:ext>
            </a:extLst>
          </p:cNvPr>
          <p:cNvSpPr>
            <a:spLocks noGrp="1"/>
          </p:cNvSpPr>
          <p:nvPr>
            <p:ph type="title"/>
          </p:nvPr>
        </p:nvSpPr>
        <p:spPr>
          <a:xfrm>
            <a:off x="3048000" y="274638"/>
            <a:ext cx="5638800" cy="1143000"/>
          </a:xfrm>
        </p:spPr>
        <p:txBody>
          <a:bodyPr>
            <a:normAutofit/>
          </a:bodyPr>
          <a:lstStyle/>
          <a:p>
            <a:r>
              <a:rPr lang="en-US" sz="3000" dirty="0" err="1"/>
              <a:t>Cromaine</a:t>
            </a:r>
            <a:r>
              <a:rPr lang="en-US" sz="3000" dirty="0"/>
              <a:t> District Library</a:t>
            </a:r>
            <a:r>
              <a:rPr lang="en-US" dirty="0"/>
              <a:t>:</a:t>
            </a:r>
            <a:br>
              <a:rPr lang="en-US" dirty="0"/>
            </a:br>
            <a:r>
              <a:rPr lang="en-US" sz="2000" dirty="0"/>
              <a:t>Programs for individuals with special needs</a:t>
            </a:r>
          </a:p>
        </p:txBody>
      </p:sp>
      <p:pic>
        <p:nvPicPr>
          <p:cNvPr id="2050" name="Picture 2" descr="Image result for cromaine library cultural center">
            <a:extLst>
              <a:ext uri="{FF2B5EF4-FFF2-40B4-BE49-F238E27FC236}">
                <a16:creationId xmlns="" xmlns:a16="http://schemas.microsoft.com/office/drawing/2014/main" id="{BF7E985D-B8DE-4F41-9656-24522D2807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74638"/>
            <a:ext cx="2058740" cy="99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667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EE89C6ED-85C4-4D0C-8844-64760201E881}"/>
              </a:ext>
            </a:extLst>
          </p:cNvPr>
          <p:cNvSpPr>
            <a:spLocks noGrp="1"/>
          </p:cNvSpPr>
          <p:nvPr>
            <p:ph idx="1"/>
          </p:nvPr>
        </p:nvSpPr>
        <p:spPr/>
        <p:txBody>
          <a:bodyPr>
            <a:normAutofit/>
          </a:bodyPr>
          <a:lstStyle/>
          <a:p>
            <a:r>
              <a:rPr lang="en-US" dirty="0"/>
              <a:t>45 minute program</a:t>
            </a:r>
          </a:p>
          <a:p>
            <a:r>
              <a:rPr lang="en-US" dirty="0"/>
              <a:t>Once a month</a:t>
            </a:r>
          </a:p>
          <a:p>
            <a:r>
              <a:rPr lang="en-US" dirty="0"/>
              <a:t>Registration limited</a:t>
            </a:r>
          </a:p>
          <a:p>
            <a:pPr marL="109728" indent="0">
              <a:buNone/>
            </a:pPr>
            <a:r>
              <a:rPr lang="en-US" dirty="0"/>
              <a:t>   to 12 children &amp; their</a:t>
            </a:r>
          </a:p>
          <a:p>
            <a:pPr marL="109728" indent="0">
              <a:buNone/>
            </a:pPr>
            <a:r>
              <a:rPr lang="en-US" dirty="0"/>
              <a:t>   families or caregivers</a:t>
            </a:r>
          </a:p>
        </p:txBody>
      </p:sp>
      <p:sp>
        <p:nvSpPr>
          <p:cNvPr id="3" name="Title 2">
            <a:extLst>
              <a:ext uri="{FF2B5EF4-FFF2-40B4-BE49-F238E27FC236}">
                <a16:creationId xmlns="" xmlns:a16="http://schemas.microsoft.com/office/drawing/2014/main" id="{1D3F312D-8961-4E38-8927-81747173B0B9}"/>
              </a:ext>
            </a:extLst>
          </p:cNvPr>
          <p:cNvSpPr>
            <a:spLocks noGrp="1"/>
          </p:cNvSpPr>
          <p:nvPr>
            <p:ph type="title"/>
          </p:nvPr>
        </p:nvSpPr>
        <p:spPr>
          <a:xfrm>
            <a:off x="457200" y="274638"/>
            <a:ext cx="8229600" cy="1143000"/>
          </a:xfrm>
        </p:spPr>
        <p:txBody>
          <a:bodyPr>
            <a:normAutofit/>
          </a:bodyPr>
          <a:lstStyle/>
          <a:p>
            <a:r>
              <a:rPr lang="en-US" dirty="0"/>
              <a:t>Sensory Storytime</a:t>
            </a:r>
            <a:endParaRPr lang="en-US" sz="2200" dirty="0"/>
          </a:p>
        </p:txBody>
      </p:sp>
      <p:pic>
        <p:nvPicPr>
          <p:cNvPr id="4" name="Picture 3">
            <a:extLst>
              <a:ext uri="{FF2B5EF4-FFF2-40B4-BE49-F238E27FC236}">
                <a16:creationId xmlns="" xmlns:a16="http://schemas.microsoft.com/office/drawing/2014/main" id="{6BE14AA1-87AB-447E-9B22-1D7865B07480}"/>
              </a:ext>
            </a:extLst>
          </p:cNvPr>
          <p:cNvPicPr>
            <a:picLocks noChangeAspect="1"/>
          </p:cNvPicPr>
          <p:nvPr/>
        </p:nvPicPr>
        <p:blipFill>
          <a:blip r:embed="rId2"/>
          <a:stretch>
            <a:fillRect/>
          </a:stretch>
        </p:blipFill>
        <p:spPr>
          <a:xfrm>
            <a:off x="4724400" y="1174238"/>
            <a:ext cx="3962400" cy="5140142"/>
          </a:xfrm>
          <a:prstGeom prst="rect">
            <a:avLst/>
          </a:prstGeom>
        </p:spPr>
      </p:pic>
    </p:spTree>
    <p:extLst>
      <p:ext uri="{BB962C8B-B14F-4D97-AF65-F5344CB8AC3E}">
        <p14:creationId xmlns:p14="http://schemas.microsoft.com/office/powerpoint/2010/main" val="1816856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290</TotalTime>
  <Words>1725</Words>
  <Application>Microsoft Office PowerPoint</Application>
  <PresentationFormat>On-screen Show (4:3)</PresentationFormat>
  <Paragraphs>228</Paragraphs>
  <Slides>33</Slides>
  <Notes>22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Concourse</vt:lpstr>
      <vt:lpstr>Adapted Sensory Programming for All Ages &amp; All Budgets</vt:lpstr>
      <vt:lpstr>Survey of Michigan Libraries</vt:lpstr>
      <vt:lpstr>Sensory Story Times</vt:lpstr>
      <vt:lpstr>Programming for patrons with visual impairments</vt:lpstr>
      <vt:lpstr>Activity groups for teens &amp; adults with special needs</vt:lpstr>
      <vt:lpstr>After or Before-hours events</vt:lpstr>
      <vt:lpstr>Feedback/Learning Experiences</vt:lpstr>
      <vt:lpstr>Cromaine District Library: Programs for individuals with special needs</vt:lpstr>
      <vt:lpstr>Sensory Storytime</vt:lpstr>
      <vt:lpstr>Sensory Storytime</vt:lpstr>
      <vt:lpstr>Sensory Storytime</vt:lpstr>
      <vt:lpstr>Local Partners</vt:lpstr>
      <vt:lpstr>Early On® Collaboration</vt:lpstr>
      <vt:lpstr>Marketing </vt:lpstr>
      <vt:lpstr>Marketing</vt:lpstr>
      <vt:lpstr>Laura Hollister  and Sarah Skinner Niles District Library Adult Services Team Members</vt:lpstr>
      <vt:lpstr>PowerPoint Presentation</vt:lpstr>
      <vt:lpstr>Why?</vt:lpstr>
      <vt:lpstr>What can we do?</vt:lpstr>
      <vt:lpstr>Where do I find partners?</vt:lpstr>
      <vt:lpstr>AS and YS together</vt:lpstr>
      <vt:lpstr>Tap your community for program content.</vt:lpstr>
      <vt:lpstr>PowerPoint Presentation</vt:lpstr>
      <vt:lpstr>PowerPoint Presentation</vt:lpstr>
      <vt:lpstr>Be Sensitive to Sensory Issues</vt:lpstr>
      <vt:lpstr>Promote! Promote! Promote!</vt:lpstr>
      <vt:lpstr>PowerPoint Presentation</vt:lpstr>
      <vt:lpstr>PowerPoint Presentation</vt:lpstr>
      <vt:lpstr>PowerPoint Presentation</vt:lpstr>
      <vt:lpstr>PowerPoint Presentation</vt:lpstr>
      <vt:lpstr>PowerPoint Presentation</vt:lpstr>
      <vt:lpstr>PowerPoint Presentation</vt:lpstr>
      <vt:lpstr>Follow-up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Adapted Sensory Programming for All Ages &amp; All Budgets</dc:title>
  <dc:creator>Jen Taggart</dc:creator>
  <cp:lastModifiedBy>Jen Taggart</cp:lastModifiedBy>
  <cp:revision>29</cp:revision>
  <cp:lastPrinted>2017-08-29T19:32:21Z</cp:lastPrinted>
  <dcterms:created xsi:type="dcterms:W3CDTF">2017-08-09T17:43:42Z</dcterms:created>
  <dcterms:modified xsi:type="dcterms:W3CDTF">2017-09-18T19:46:58Z</dcterms:modified>
</cp:coreProperties>
</file>