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259" r:id="rId3"/>
    <p:sldId id="261" r:id="rId4"/>
    <p:sldId id="265" r:id="rId5"/>
    <p:sldId id="262" r:id="rId6"/>
    <p:sldId id="263" r:id="rId7"/>
    <p:sldId id="264" r:id="rId8"/>
    <p:sldId id="267" r:id="rId9"/>
    <p:sldId id="281" r:id="rId10"/>
    <p:sldId id="268" r:id="rId11"/>
    <p:sldId id="269" r:id="rId12"/>
    <p:sldId id="271" r:id="rId13"/>
    <p:sldId id="279" r:id="rId14"/>
    <p:sldId id="278" r:id="rId15"/>
    <p:sldId id="283" r:id="rId16"/>
    <p:sldId id="284" r:id="rId17"/>
    <p:sldId id="287" r:id="rId18"/>
    <p:sldId id="280" r:id="rId19"/>
    <p:sldId id="275" r:id="rId20"/>
    <p:sldId id="285"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33" autoAdjust="0"/>
  </p:normalViewPr>
  <p:slideViewPr>
    <p:cSldViewPr>
      <p:cViewPr varScale="1">
        <p:scale>
          <a:sx n="58" d="100"/>
          <a:sy n="58" d="100"/>
        </p:scale>
        <p:origin x="17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797791-320E-46B4-AA5B-F05974592773}" type="datetimeFigureOut">
              <a:rPr lang="en-US" smtClean="0"/>
              <a:t>11/11/2016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AA55A-12DE-48A5-A5C4-08094DD94C89}" type="slidenum">
              <a:rPr lang="en-US" smtClean="0"/>
              <a:t>‹#›</a:t>
            </a:fld>
            <a:endParaRPr lang="en-US"/>
          </a:p>
        </p:txBody>
      </p:sp>
    </p:spTree>
    <p:extLst>
      <p:ext uri="{BB962C8B-B14F-4D97-AF65-F5344CB8AC3E}">
        <p14:creationId xmlns:p14="http://schemas.microsoft.com/office/powerpoint/2010/main" val="204742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t>
            </a:r>
            <a:r>
              <a:rPr lang="en-US" sz="1200" kern="1200" dirty="0">
                <a:solidFill>
                  <a:schemeClr val="tx1"/>
                </a:solidFill>
                <a:effectLst/>
                <a:latin typeface="+mn-lt"/>
                <a:ea typeface="+mn-ea"/>
                <a:cs typeface="+mn-cs"/>
              </a:rPr>
              <a:t>ay I will be sharing ways to enhance story, circle times and play with activities that will engage more of your students’ senses. Sensory play maximizes learning as children learn best when all of their senses are engaged.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EAA55A-12DE-48A5-A5C4-08094DD94C89}" type="slidenum">
              <a:rPr lang="en-US" smtClean="0"/>
              <a:t>1</a:t>
            </a:fld>
            <a:endParaRPr lang="en-US"/>
          </a:p>
        </p:txBody>
      </p:sp>
    </p:spTree>
    <p:extLst>
      <p:ext uri="{BB962C8B-B14F-4D97-AF65-F5344CB8AC3E}">
        <p14:creationId xmlns:p14="http://schemas.microsoft.com/office/powerpoint/2010/main" val="4063741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a:t>
            </a:r>
            <a:r>
              <a:rPr lang="en-US" baseline="0" dirty="0"/>
              <a:t> </a:t>
            </a:r>
            <a:r>
              <a:rPr lang="en-US" sz="1200" kern="1200" baseline="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iteracy is what children know about reading and writing BEFORE they learn to read and write…how to hold a book, what way the pages turn, that the scribbles they see are individual letters even if they’re not sure what all the letters are, do they hear a rhythm to words or words sounds, can they tell stories…All these things are accomplished by these 5 practices. By talking, singing, reading, writing, and playing children are able to develop the skills necessary to be better prepared to learn to read once they enter school. So exploring sensory play is another way for libraries to accomplish this.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AEAA55A-12DE-48A5-A5C4-08094DD94C89}" type="slidenum">
              <a:rPr lang="en-US" smtClean="0"/>
              <a:t>10</a:t>
            </a:fld>
            <a:endParaRPr lang="en-US"/>
          </a:p>
        </p:txBody>
      </p:sp>
    </p:spTree>
    <p:extLst>
      <p:ext uri="{BB962C8B-B14F-4D97-AF65-F5344CB8AC3E}">
        <p14:creationId xmlns:p14="http://schemas.microsoft.com/office/powerpoint/2010/main" val="66988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According to the US Center for Disease Control, 1 in 6 U.S.  children have a developmental disability or delay. So whether you, their parents or caregivers know it, if you have more than 6 kids in a classroom (according</a:t>
            </a:r>
            <a:r>
              <a:rPr lang="en-US" sz="1200" kern="1200" baseline="0" dirty="0">
                <a:solidFill>
                  <a:schemeClr val="tx1"/>
                </a:solidFill>
                <a:effectLst/>
                <a:latin typeface="+mn-lt"/>
                <a:ea typeface="+mn-ea"/>
                <a:cs typeface="+mn-cs"/>
              </a:rPr>
              <a:t> to this statistic) </a:t>
            </a:r>
            <a:r>
              <a:rPr lang="en-US" sz="1200" kern="1200" dirty="0">
                <a:solidFill>
                  <a:schemeClr val="tx1"/>
                </a:solidFill>
                <a:effectLst/>
                <a:latin typeface="+mn-lt"/>
                <a:ea typeface="+mn-ea"/>
                <a:cs typeface="+mn-cs"/>
              </a:rPr>
              <a:t>there’s a good chance at least one of them may be struggling with something.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Remove barriers for enjoying the library – We’ve added more music, play, and interactivity to our traditional </a:t>
            </a:r>
            <a:r>
              <a:rPr lang="en-US" sz="1200" kern="1200" dirty="0" err="1">
                <a:solidFill>
                  <a:schemeClr val="tx1"/>
                </a:solidFill>
                <a:effectLst/>
                <a:latin typeface="+mn-lt"/>
                <a:ea typeface="+mn-ea"/>
                <a:cs typeface="+mn-cs"/>
              </a:rPr>
              <a:t>storytimes</a:t>
            </a:r>
            <a:r>
              <a:rPr lang="en-US" sz="1200" kern="1200" dirty="0">
                <a:solidFill>
                  <a:schemeClr val="tx1"/>
                </a:solidFill>
                <a:effectLst/>
                <a:latin typeface="+mn-lt"/>
                <a:ea typeface="+mn-ea"/>
                <a:cs typeface="+mn-cs"/>
              </a:rPr>
              <a:t> and programs over the years, but wanted to offer something specifically for those children that might not be comfortable in them. We discovered there are some families not utilizing the library because either their children are not comfortable there or their caregivers are not comfortable there.</a:t>
            </a:r>
          </a:p>
        </p:txBody>
      </p:sp>
      <p:sp>
        <p:nvSpPr>
          <p:cNvPr id="4" name="Slide Number Placeholder 3"/>
          <p:cNvSpPr>
            <a:spLocks noGrp="1"/>
          </p:cNvSpPr>
          <p:nvPr>
            <p:ph type="sldNum" sz="quarter" idx="10"/>
          </p:nvPr>
        </p:nvSpPr>
        <p:spPr/>
        <p:txBody>
          <a:bodyPr/>
          <a:lstStyle/>
          <a:p>
            <a:fld id="{7AEAA55A-12DE-48A5-A5C4-08094DD94C89}" type="slidenum">
              <a:rPr lang="en-US" smtClean="0"/>
              <a:t>11</a:t>
            </a:fld>
            <a:endParaRPr lang="en-US"/>
          </a:p>
        </p:txBody>
      </p:sp>
    </p:spTree>
    <p:extLst>
      <p:ext uri="{BB962C8B-B14F-4D97-AF65-F5344CB8AC3E}">
        <p14:creationId xmlns:p14="http://schemas.microsoft.com/office/powerpoint/2010/main" val="37770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Image from http://www.triblocal.com/skokie/calendar/2012/02/18/sensory-storytime/</a:t>
            </a:r>
          </a:p>
        </p:txBody>
      </p:sp>
      <p:sp>
        <p:nvSpPr>
          <p:cNvPr id="4" name="Slide Number Placeholder 3"/>
          <p:cNvSpPr>
            <a:spLocks noGrp="1"/>
          </p:cNvSpPr>
          <p:nvPr>
            <p:ph type="sldNum" sz="quarter" idx="10"/>
          </p:nvPr>
        </p:nvSpPr>
        <p:spPr/>
        <p:txBody>
          <a:bodyPr/>
          <a:lstStyle/>
          <a:p>
            <a:fld id="{7AEAA55A-12DE-48A5-A5C4-08094DD94C89}" type="slidenum">
              <a:rPr lang="en-US" smtClean="0"/>
              <a:t>12</a:t>
            </a:fld>
            <a:endParaRPr lang="en-US"/>
          </a:p>
        </p:txBody>
      </p:sp>
    </p:spTree>
    <p:extLst>
      <p:ext uri="{BB962C8B-B14F-4D97-AF65-F5344CB8AC3E}">
        <p14:creationId xmlns:p14="http://schemas.microsoft.com/office/powerpoint/2010/main" val="160064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AA55A-12DE-48A5-A5C4-08094DD94C89}" type="slidenum">
              <a:rPr lang="en-US" smtClean="0"/>
              <a:t>13</a:t>
            </a:fld>
            <a:endParaRPr lang="en-US"/>
          </a:p>
        </p:txBody>
      </p:sp>
    </p:spTree>
    <p:extLst>
      <p:ext uri="{BB962C8B-B14F-4D97-AF65-F5344CB8AC3E}">
        <p14:creationId xmlns:p14="http://schemas.microsoft.com/office/powerpoint/2010/main" val="2104663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AA55A-12DE-48A5-A5C4-08094DD94C89}" type="slidenum">
              <a:rPr lang="en-US" smtClean="0"/>
              <a:t>14</a:t>
            </a:fld>
            <a:endParaRPr lang="en-US"/>
          </a:p>
        </p:txBody>
      </p:sp>
    </p:spTree>
    <p:extLst>
      <p:ext uri="{BB962C8B-B14F-4D97-AF65-F5344CB8AC3E}">
        <p14:creationId xmlns:p14="http://schemas.microsoft.com/office/powerpoint/2010/main" val="146677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AA55A-12DE-48A5-A5C4-08094DD94C89}" type="slidenum">
              <a:rPr lang="en-US" smtClean="0"/>
              <a:t>15</a:t>
            </a:fld>
            <a:endParaRPr lang="en-US"/>
          </a:p>
        </p:txBody>
      </p:sp>
    </p:spTree>
    <p:extLst>
      <p:ext uri="{BB962C8B-B14F-4D97-AF65-F5344CB8AC3E}">
        <p14:creationId xmlns:p14="http://schemas.microsoft.com/office/powerpoint/2010/main" val="146677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AA55A-12DE-48A5-A5C4-08094DD94C89}" type="slidenum">
              <a:rPr lang="en-US" smtClean="0"/>
              <a:t>16</a:t>
            </a:fld>
            <a:endParaRPr lang="en-US"/>
          </a:p>
        </p:txBody>
      </p:sp>
    </p:spTree>
    <p:extLst>
      <p:ext uri="{BB962C8B-B14F-4D97-AF65-F5344CB8AC3E}">
        <p14:creationId xmlns:p14="http://schemas.microsoft.com/office/powerpoint/2010/main" val="2104663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http://vividlayers.blogspot.com/2011/12/bubble-prints.html</a:t>
            </a:r>
          </a:p>
        </p:txBody>
      </p:sp>
      <p:sp>
        <p:nvSpPr>
          <p:cNvPr id="4" name="Slide Number Placeholder 3"/>
          <p:cNvSpPr>
            <a:spLocks noGrp="1"/>
          </p:cNvSpPr>
          <p:nvPr>
            <p:ph type="sldNum" sz="quarter" idx="10"/>
          </p:nvPr>
        </p:nvSpPr>
        <p:spPr/>
        <p:txBody>
          <a:bodyPr/>
          <a:lstStyle/>
          <a:p>
            <a:fld id="{7AEAA55A-12DE-48A5-A5C4-08094DD94C89}" type="slidenum">
              <a:rPr lang="en-US" smtClean="0"/>
              <a:t>17</a:t>
            </a:fld>
            <a:endParaRPr lang="en-US"/>
          </a:p>
        </p:txBody>
      </p:sp>
    </p:spTree>
    <p:extLst>
      <p:ext uri="{BB962C8B-B14F-4D97-AF65-F5344CB8AC3E}">
        <p14:creationId xmlns:p14="http://schemas.microsoft.com/office/powerpoint/2010/main" val="2104663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High interest themes</a:t>
            </a:r>
            <a:r>
              <a:rPr lang="en-US" sz="1200" kern="1200" dirty="0">
                <a:solidFill>
                  <a:schemeClr val="tx1"/>
                </a:solidFill>
                <a:effectLst/>
                <a:latin typeface="+mn-lt"/>
                <a:ea typeface="+mn-ea"/>
                <a:cs typeface="+mn-cs"/>
              </a:rPr>
              <a:t> - Choose themes any child can relate to regardless of their special need, such as taking a bath, bedtime, food, animals, colors, transportation, etc.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Repetition </a:t>
            </a:r>
            <a:r>
              <a:rPr lang="en-US" sz="1200" kern="1200" dirty="0">
                <a:solidFill>
                  <a:schemeClr val="tx1"/>
                </a:solidFill>
                <a:effectLst/>
                <a:latin typeface="+mn-lt"/>
                <a:ea typeface="+mn-ea"/>
                <a:cs typeface="+mn-cs"/>
              </a:rPr>
              <a:t>- predictable, repetitive lines help children become more comfortable with listening to a story and HUGE help in brain development as repetition helps synapses firing. Plus, not only does repetition bring stories to life, it will help entertain your audience too!</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Large uncluttered illustrations</a:t>
            </a:r>
            <a:r>
              <a:rPr lang="en-US" sz="1200" kern="1200" dirty="0">
                <a:solidFill>
                  <a:schemeClr val="tx1"/>
                </a:solidFill>
                <a:effectLst/>
                <a:latin typeface="+mn-lt"/>
                <a:ea typeface="+mn-ea"/>
                <a:cs typeface="+mn-cs"/>
              </a:rPr>
              <a:t> - show Dog’s Colorful Day - stories are told through the pictures so make sure they are large enough to be understood, visual cues to understand </a:t>
            </a:r>
            <a:r>
              <a:rPr lang="en-US" sz="1200" kern="1200" dirty="0" err="1">
                <a:solidFill>
                  <a:schemeClr val="tx1"/>
                </a:solidFill>
                <a:effectLst/>
                <a:latin typeface="+mn-lt"/>
                <a:ea typeface="+mn-ea"/>
                <a:cs typeface="+mn-cs"/>
              </a:rPr>
              <a:t>whats</a:t>
            </a:r>
            <a:r>
              <a:rPr lang="en-US" sz="1200" kern="1200" dirty="0">
                <a:solidFill>
                  <a:schemeClr val="tx1"/>
                </a:solidFill>
                <a:effectLst/>
                <a:latin typeface="+mn-lt"/>
                <a:ea typeface="+mn-ea"/>
                <a:cs typeface="+mn-cs"/>
              </a:rPr>
              <a:t> happening </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Every book should be interactive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Flaps, flannel pieces for kids to help tell the story, song that goes along with it, movements to go along like clapping or shakers - helps them get their wiggles out and make abstract more concrete</a:t>
            </a:r>
            <a:endParaRPr lang="en-US" sz="1100"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AEAA55A-12DE-48A5-A5C4-08094DD94C89}" type="slidenum">
              <a:rPr lang="en-US" smtClean="0"/>
              <a:t>18</a:t>
            </a:fld>
            <a:endParaRPr lang="en-US"/>
          </a:p>
        </p:txBody>
      </p:sp>
    </p:spTree>
    <p:extLst>
      <p:ext uri="{BB962C8B-B14F-4D97-AF65-F5344CB8AC3E}">
        <p14:creationId xmlns:p14="http://schemas.microsoft.com/office/powerpoint/2010/main" val="259778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Move at varying speeds – march around the room try super slow, super fast, medium slow, etc. </a:t>
            </a:r>
          </a:p>
          <a:p>
            <a:pPr marL="171450" indent="-171450">
              <a:buFont typeface="Arial" panose="020B0604020202020204" pitchFamily="34" charset="0"/>
              <a:buChar char="•"/>
            </a:pPr>
            <a:r>
              <a:rPr lang="en-US" dirty="0"/>
              <a:t>Use Props! – Scarves, bean bags, bells, ribbons. If</a:t>
            </a:r>
            <a:r>
              <a:rPr lang="en-US" baseline="0" dirty="0"/>
              <a:t> we are doing a song I almost always try to provide them with a prop.</a:t>
            </a:r>
          </a:p>
          <a:p>
            <a:pPr marL="171450" indent="-171450">
              <a:buFont typeface="Arial" panose="020B0604020202020204" pitchFamily="34" charset="0"/>
              <a:buChar char="•"/>
            </a:pPr>
            <a:r>
              <a:rPr lang="en-US" baseline="0" dirty="0"/>
              <a:t>Acoustic Music – Most songs are too fast to pair movement with unless the kids are extremely familiar with the song AND it can be overwhelming for kids that are too sensitive to sounds. </a:t>
            </a:r>
          </a:p>
          <a:p>
            <a:endParaRPr lang="en-US" baseline="0" dirty="0"/>
          </a:p>
          <a:p>
            <a:r>
              <a:rPr lang="en-US" dirty="0"/>
              <a:t>Image from http://www.alsc.ala.org/blog/2015/02/music-movement-stories/</a:t>
            </a:r>
          </a:p>
        </p:txBody>
      </p:sp>
      <p:sp>
        <p:nvSpPr>
          <p:cNvPr id="4" name="Slide Number Placeholder 3"/>
          <p:cNvSpPr>
            <a:spLocks noGrp="1"/>
          </p:cNvSpPr>
          <p:nvPr>
            <p:ph type="sldNum" sz="quarter" idx="10"/>
          </p:nvPr>
        </p:nvSpPr>
        <p:spPr/>
        <p:txBody>
          <a:bodyPr/>
          <a:lstStyle/>
          <a:p>
            <a:fld id="{7AEAA55A-12DE-48A5-A5C4-08094DD94C89}" type="slidenum">
              <a:rPr lang="en-US" smtClean="0"/>
              <a:t>19</a:t>
            </a:fld>
            <a:endParaRPr lang="en-US"/>
          </a:p>
        </p:txBody>
      </p:sp>
    </p:spTree>
    <p:extLst>
      <p:ext uri="{BB962C8B-B14F-4D97-AF65-F5344CB8AC3E}">
        <p14:creationId xmlns:p14="http://schemas.microsoft.com/office/powerpoint/2010/main" val="399242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 Brief overview of sensory play, what it’s all about, and why the library is incorporating it into our programs for children.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Overview</a:t>
            </a:r>
            <a:r>
              <a:rPr lang="en-US" sz="1200" kern="1200" baseline="0" dirty="0">
                <a:solidFill>
                  <a:schemeClr val="tx1"/>
                </a:solidFill>
                <a:effectLst/>
                <a:latin typeface="+mn-lt"/>
                <a:ea typeface="+mn-ea"/>
                <a:cs typeface="+mn-cs"/>
              </a:rPr>
              <a:t> of our </a:t>
            </a:r>
            <a:r>
              <a:rPr lang="en-US" sz="1200" kern="1200" dirty="0">
                <a:solidFill>
                  <a:schemeClr val="tx1"/>
                </a:solidFill>
                <a:effectLst/>
                <a:latin typeface="+mn-lt"/>
                <a:ea typeface="+mn-ea"/>
                <a:cs typeface="+mn-cs"/>
              </a:rPr>
              <a:t>monthly Sensory Storytime, a program created to bring books to life through sensory play and  not only fun for neurotypical children, but perfect for children with special needs too. The content for this program and all the ideas I’ll be sharing are designed for ages 2-5 but you’ll find the activities are very adaptable and engaging for babies and older children too!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Share with you the books, songs, rhymes &amp; play activities we’ve used which you can use with your own kids and give you some tips for finding your own.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 assuming some of you are already incorporating fabulous ideas into your own programs, so I would like to take some time near the end to hear about what activities you have found successful.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Opportunity to have some sensory playtime too!</a:t>
            </a:r>
          </a:p>
          <a:p>
            <a:r>
              <a:rPr lang="en-US" sz="1200" kern="1200" dirty="0">
                <a:solidFill>
                  <a:schemeClr val="tx1"/>
                </a:solidFill>
                <a:effectLst/>
                <a:latin typeface="+mn-lt"/>
                <a:ea typeface="+mn-ea"/>
                <a:cs typeface="+mn-cs"/>
              </a:rPr>
              <a:t> </a:t>
            </a:r>
          </a:p>
          <a:p>
            <a:pPr marL="0" indent="0">
              <a:buNone/>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AEAA55A-12DE-48A5-A5C4-08094DD94C89}" type="slidenum">
              <a:rPr lang="en-US" smtClean="0"/>
              <a:t>2</a:t>
            </a:fld>
            <a:endParaRPr lang="en-US"/>
          </a:p>
        </p:txBody>
      </p:sp>
    </p:spTree>
    <p:extLst>
      <p:ext uri="{BB962C8B-B14F-4D97-AF65-F5344CB8AC3E}">
        <p14:creationId xmlns:p14="http://schemas.microsoft.com/office/powerpoint/2010/main" val="2224932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Window bag</a:t>
            </a:r>
            <a:r>
              <a:rPr lang="en-US" sz="1200" baseline="0" dirty="0"/>
              <a:t> image from </a:t>
            </a:r>
            <a:r>
              <a:rPr lang="en-US" sz="1200" dirty="0"/>
              <a:t>http://handsonaswegrow.com/edible-slimy-eyes-sensory-bag-toddlers/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Sensory</a:t>
            </a:r>
            <a:r>
              <a:rPr lang="en-US" sz="1200" baseline="0" dirty="0"/>
              <a:t> balls available from Lakeshore Learning, but we found ours at the Dollar Tree</a:t>
            </a:r>
            <a:endParaRPr lang="en-US" sz="1200" dirty="0"/>
          </a:p>
          <a:p>
            <a:endParaRPr lang="en-US" dirty="0"/>
          </a:p>
        </p:txBody>
      </p:sp>
      <p:sp>
        <p:nvSpPr>
          <p:cNvPr id="4" name="Slide Number Placeholder 3"/>
          <p:cNvSpPr>
            <a:spLocks noGrp="1"/>
          </p:cNvSpPr>
          <p:nvPr>
            <p:ph type="sldNum" sz="quarter" idx="10"/>
          </p:nvPr>
        </p:nvSpPr>
        <p:spPr/>
        <p:txBody>
          <a:bodyPr/>
          <a:lstStyle/>
          <a:p>
            <a:fld id="{7AEAA55A-12DE-48A5-A5C4-08094DD94C89}" type="slidenum">
              <a:rPr lang="en-US" smtClean="0"/>
              <a:t>20</a:t>
            </a:fld>
            <a:endParaRPr lang="en-US"/>
          </a:p>
        </p:txBody>
      </p:sp>
    </p:spTree>
    <p:extLst>
      <p:ext uri="{BB962C8B-B14F-4D97-AF65-F5344CB8AC3E}">
        <p14:creationId xmlns:p14="http://schemas.microsoft.com/office/powerpoint/2010/main" val="327891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AA55A-12DE-48A5-A5C4-08094DD94C89}" type="slidenum">
              <a:rPr lang="en-US" smtClean="0"/>
              <a:t>21</a:t>
            </a:fld>
            <a:endParaRPr lang="en-US"/>
          </a:p>
        </p:txBody>
      </p:sp>
    </p:spTree>
    <p:extLst>
      <p:ext uri="{BB962C8B-B14F-4D97-AF65-F5344CB8AC3E}">
        <p14:creationId xmlns:p14="http://schemas.microsoft.com/office/powerpoint/2010/main" val="37742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effectLst/>
                <a:latin typeface="+mn-lt"/>
                <a:ea typeface="+mn-ea"/>
                <a:cs typeface="+mn-cs"/>
              </a:rPr>
              <a:t>Sensory </a:t>
            </a:r>
            <a:r>
              <a:rPr lang="en-US" sz="1200" kern="1200" dirty="0">
                <a:solidFill>
                  <a:schemeClr val="tx1"/>
                </a:solidFill>
                <a:effectLst/>
                <a:latin typeface="+mn-lt"/>
                <a:ea typeface="+mn-ea"/>
                <a:cs typeface="+mn-cs"/>
              </a:rPr>
              <a:t>play is simply play that encourages children to use one or more of the senses, such as sight, sound, smell, touch, taste, and a couple lesser known senses called proprioceptive sense (sense of body position – knowing where your body parts are without looking at them) and vestibular (sense of balance and movement – spinning, swinging, rocking in a chair) Mastering all 7 allows children to learn about their world and function effectively. (Cross p. 16).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Sensory activities are not just a fun way to build essential skills, but can be calming for some children too. They offer great learning opportunities for children on the Autism Spectrum or Sensory processing disorders, but as you’ll see any child will have fun with sensory play, because at the end of the day it’s just play! </a:t>
            </a:r>
          </a:p>
          <a:p>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EAA55A-12DE-48A5-A5C4-08094DD94C89}" type="slidenum">
              <a:rPr lang="en-US" smtClean="0"/>
              <a:t>3</a:t>
            </a:fld>
            <a:endParaRPr lang="en-US"/>
          </a:p>
        </p:txBody>
      </p:sp>
    </p:spTree>
    <p:extLst>
      <p:ext uri="{BB962C8B-B14F-4D97-AF65-F5344CB8AC3E}">
        <p14:creationId xmlns:p14="http://schemas.microsoft.com/office/powerpoint/2010/main" val="222493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Cognitive development</a:t>
            </a:r>
            <a:r>
              <a:rPr lang="en-US" sz="1200" kern="1200" dirty="0">
                <a:solidFill>
                  <a:schemeClr val="tx1"/>
                </a:solidFill>
                <a:effectLst/>
                <a:latin typeface="+mn-lt"/>
                <a:ea typeface="+mn-ea"/>
                <a:cs typeface="+mn-cs"/>
              </a:rPr>
              <a:t> - even before children can speak they’re developing an understanding of their environment; Play helps them work through things, solve problems, and figure out elements in the world around them work and are connected </a:t>
            </a:r>
          </a:p>
          <a:p>
            <a:pPr lvl="0"/>
            <a:r>
              <a:rPr lang="en-US" sz="1200" b="1" kern="1200" dirty="0">
                <a:solidFill>
                  <a:schemeClr val="tx1"/>
                </a:solidFill>
                <a:effectLst/>
                <a:latin typeface="+mn-lt"/>
                <a:ea typeface="+mn-ea"/>
                <a:cs typeface="+mn-cs"/>
              </a:rPr>
              <a:t>Social skills</a:t>
            </a:r>
            <a:r>
              <a:rPr lang="en-US" sz="1200" kern="1200" dirty="0">
                <a:solidFill>
                  <a:schemeClr val="tx1"/>
                </a:solidFill>
                <a:effectLst/>
                <a:latin typeface="+mn-lt"/>
                <a:ea typeface="+mn-ea"/>
                <a:cs typeface="+mn-cs"/>
              </a:rPr>
              <a:t> – If they’re working closely together they’re learning to share space and materials AND observing how others handle materials and solve problems </a:t>
            </a:r>
          </a:p>
          <a:p>
            <a:pPr lvl="0"/>
            <a:r>
              <a:rPr lang="en-US" sz="1200" b="1" kern="1200" dirty="0">
                <a:solidFill>
                  <a:schemeClr val="tx1"/>
                </a:solidFill>
                <a:effectLst/>
                <a:latin typeface="+mn-lt"/>
                <a:ea typeface="+mn-ea"/>
                <a:cs typeface="+mn-cs"/>
              </a:rPr>
              <a:t>Sense of self</a:t>
            </a:r>
            <a:r>
              <a:rPr lang="en-US" sz="1200" kern="1200" dirty="0">
                <a:solidFill>
                  <a:schemeClr val="tx1"/>
                </a:solidFill>
                <a:effectLst/>
                <a:latin typeface="+mn-lt"/>
                <a:ea typeface="+mn-ea"/>
                <a:cs typeface="+mn-cs"/>
              </a:rPr>
              <a:t> - children discover their own preferences; maybe they like dry sand but not slimy things. </a:t>
            </a:r>
          </a:p>
          <a:p>
            <a:pPr lvl="0"/>
            <a:r>
              <a:rPr lang="en-US" sz="1200" b="1" kern="1200" dirty="0">
                <a:solidFill>
                  <a:schemeClr val="tx1"/>
                </a:solidFill>
                <a:effectLst/>
                <a:latin typeface="+mn-lt"/>
                <a:ea typeface="+mn-ea"/>
                <a:cs typeface="+mn-cs"/>
              </a:rPr>
              <a:t>Physical skills</a:t>
            </a:r>
            <a:r>
              <a:rPr lang="en-US" sz="1200" kern="1200" dirty="0">
                <a:solidFill>
                  <a:schemeClr val="tx1"/>
                </a:solidFill>
                <a:effectLst/>
                <a:latin typeface="+mn-lt"/>
                <a:ea typeface="+mn-ea"/>
                <a:cs typeface="+mn-cs"/>
              </a:rPr>
              <a:t> - develop &amp; strengthen motor skills. For example, different muscles are used the scoop than holding a cup or spoon.</a:t>
            </a:r>
          </a:p>
          <a:p>
            <a:pPr lvl="0"/>
            <a:r>
              <a:rPr lang="en-US" sz="1200" b="1" kern="1200" dirty="0">
                <a:solidFill>
                  <a:schemeClr val="tx1"/>
                </a:solidFill>
                <a:effectLst/>
                <a:latin typeface="+mn-lt"/>
                <a:ea typeface="+mn-ea"/>
                <a:cs typeface="+mn-cs"/>
              </a:rPr>
              <a:t>Emotional development</a:t>
            </a:r>
            <a:r>
              <a:rPr lang="en-US" sz="1200" kern="1200" dirty="0">
                <a:solidFill>
                  <a:schemeClr val="tx1"/>
                </a:solidFill>
                <a:effectLst/>
                <a:latin typeface="+mn-lt"/>
                <a:ea typeface="+mn-ea"/>
                <a:cs typeface="+mn-cs"/>
              </a:rPr>
              <a:t> - Sensory play can be emotionally calming for some children - pressure of play dough or simply joy of the activity can provide them with emotional security</a:t>
            </a:r>
          </a:p>
          <a:p>
            <a:pPr lvl="0"/>
            <a:r>
              <a:rPr lang="en-US" sz="1200" b="1" kern="1200" dirty="0">
                <a:solidFill>
                  <a:schemeClr val="tx1"/>
                </a:solidFill>
                <a:effectLst/>
                <a:latin typeface="+mn-lt"/>
                <a:ea typeface="+mn-ea"/>
                <a:cs typeface="+mn-cs"/>
              </a:rPr>
              <a:t>Communication skills</a:t>
            </a:r>
            <a:r>
              <a:rPr lang="en-US" sz="1200" kern="1200" dirty="0">
                <a:solidFill>
                  <a:schemeClr val="tx1"/>
                </a:solidFill>
                <a:effectLst/>
                <a:latin typeface="+mn-lt"/>
                <a:ea typeface="+mn-ea"/>
                <a:cs typeface="+mn-cs"/>
              </a:rPr>
              <a:t> – See how others react, see how you react gives them cues for what they’re doing. </a:t>
            </a:r>
          </a:p>
          <a:p>
            <a:pPr lvl="0"/>
            <a:r>
              <a:rPr lang="en-US" sz="1200" b="1" kern="1200" dirty="0">
                <a:solidFill>
                  <a:schemeClr val="tx1"/>
                </a:solidFill>
                <a:effectLst/>
                <a:latin typeface="+mn-lt"/>
                <a:ea typeface="+mn-ea"/>
                <a:cs typeface="+mn-cs"/>
              </a:rPr>
              <a:t>Language Development</a:t>
            </a:r>
            <a:r>
              <a:rPr lang="en-US" sz="1200" kern="1200" dirty="0">
                <a:solidFill>
                  <a:schemeClr val="tx1"/>
                </a:solidFill>
                <a:effectLst/>
                <a:latin typeface="+mn-lt"/>
                <a:ea typeface="+mn-ea"/>
                <a:cs typeface="+mn-cs"/>
              </a:rPr>
              <a:t> – Solid grasp of language makes learning to read later on SO much easier. You can encourage that by asking engaging questions with rich vocabulary while the children. Descriptive and action words such as </a:t>
            </a:r>
            <a:r>
              <a:rPr lang="en-US" sz="1200" i="1" kern="1200" dirty="0">
                <a:solidFill>
                  <a:schemeClr val="tx1"/>
                </a:solidFill>
                <a:effectLst/>
                <a:latin typeface="+mn-lt"/>
                <a:ea typeface="+mn-ea"/>
                <a:cs typeface="+mn-cs"/>
              </a:rPr>
              <a:t>cold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hot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bumpy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shiny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smooth</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pour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dump</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scoop</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sift</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splash</a:t>
            </a:r>
            <a:r>
              <a:rPr lang="en-US" sz="1200" kern="1200" dirty="0">
                <a:solidFill>
                  <a:schemeClr val="tx1"/>
                </a:solidFill>
                <a:effectLst/>
                <a:latin typeface="+mn-lt"/>
                <a:ea typeface="+mn-ea"/>
                <a:cs typeface="+mn-cs"/>
              </a:rPr>
              <a:t> will help solidify the meanings of these words in a young child’s mind. If a child has never heard a word before, it’s going to be much more difficult to try to sound it out later on.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indent="0" rtl="0" fontAlgn="base">
              <a:buFont typeface="Arial" panose="020B0604020202020204" pitchFamily="34" charset="0"/>
              <a:buNone/>
            </a:pP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AEAA55A-12DE-48A5-A5C4-08094DD94C89}" type="slidenum">
              <a:rPr lang="en-US" smtClean="0"/>
              <a:t>4</a:t>
            </a:fld>
            <a:endParaRPr lang="en-US"/>
          </a:p>
        </p:txBody>
      </p:sp>
    </p:spTree>
    <p:extLst>
      <p:ext uri="{BB962C8B-B14F-4D97-AF65-F5344CB8AC3E}">
        <p14:creationId xmlns:p14="http://schemas.microsoft.com/office/powerpoint/2010/main" val="28694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One of the most</a:t>
            </a:r>
            <a:r>
              <a:rPr lang="en-US" baseline="0" dirty="0"/>
              <a:t> common forms of Sensory Play you may be familiar with is through Sensory Bins. They</a:t>
            </a:r>
            <a:r>
              <a:rPr lang="en-US" dirty="0"/>
              <a:t> are</a:t>
            </a:r>
            <a:r>
              <a:rPr lang="en-US" baseline="0" dirty="0"/>
              <a:t> excellent ways to n</a:t>
            </a:r>
            <a:r>
              <a:rPr lang="en-US" dirty="0"/>
              <a:t>aturally encourage kids to explore, create, investigate,</a:t>
            </a:r>
            <a:r>
              <a:rPr lang="en-US" baseline="0" dirty="0"/>
              <a:t> and play. </a:t>
            </a:r>
            <a:endParaRPr lang="en-US" dirty="0"/>
          </a:p>
          <a:p>
            <a:endParaRPr lang="en-US" dirty="0"/>
          </a:p>
          <a:p>
            <a:pPr marL="228600" indent="-228600">
              <a:buAutoNum type="arabicPeriod"/>
            </a:pPr>
            <a:r>
              <a:rPr lang="en-US" dirty="0"/>
              <a:t>You fill a bin with something your child can shovel, rake</a:t>
            </a:r>
            <a:r>
              <a:rPr lang="en-US" baseline="0" dirty="0"/>
              <a:t> or</a:t>
            </a:r>
            <a:r>
              <a:rPr lang="en-US" dirty="0"/>
              <a:t> </a:t>
            </a:r>
            <a:r>
              <a:rPr lang="en-US" baseline="0" dirty="0"/>
              <a:t>pour, such as dried beans, rice, pasta, shredded paper, etc.</a:t>
            </a:r>
          </a:p>
          <a:p>
            <a:pPr marL="228600" indent="-228600">
              <a:buAutoNum type="arabicPeriod"/>
            </a:pPr>
            <a:r>
              <a:rPr lang="en-US" baseline="0" dirty="0"/>
              <a:t>Add tools they can use to manipulate the fill, such as tongs, ladles, spoons, measuring cups, sandbox toys, funnels, to develop small motor skills.</a:t>
            </a:r>
          </a:p>
          <a:p>
            <a:pPr marL="228600" indent="-228600">
              <a:buAutoNum type="arabicPeriod"/>
            </a:pPr>
            <a:r>
              <a:rPr lang="en-US" baseline="0" dirty="0"/>
              <a:t>Add topical items that might relate to a theme your are teaching or a book you’ve just read, such as toy trucks, etc.</a:t>
            </a:r>
          </a:p>
          <a:p>
            <a:pPr marL="228600" indent="-228600">
              <a:buAutoNum type="arabicPeriod"/>
            </a:pPr>
            <a:endParaRPr lang="en-US" baseline="0" dirty="0"/>
          </a:p>
          <a:p>
            <a:r>
              <a:rPr lang="en-US" dirty="0"/>
              <a:t>Images from http://www.messforless.net/garden-sensory-bin/</a:t>
            </a:r>
          </a:p>
          <a:p>
            <a:r>
              <a:rPr lang="en-US" dirty="0"/>
              <a:t>http://www.rubberbootsandelfshoes.com/2013/07/ice-cream-book-and-sensory-bin.html</a:t>
            </a:r>
          </a:p>
          <a:p>
            <a:r>
              <a:rPr lang="en-US" dirty="0"/>
              <a:t>http://teachingmama.org/transportation-sensory-bin-activities/</a:t>
            </a:r>
          </a:p>
          <a:p>
            <a:r>
              <a:rPr lang="en-US" dirty="0"/>
              <a:t>http://www.3dinosaurs.com/wordpress/index.php/button-sensory-bin/</a:t>
            </a:r>
          </a:p>
          <a:p>
            <a:pPr marL="0" indent="0">
              <a:buNone/>
            </a:pPr>
            <a:endParaRPr lang="en-US" baseline="0" dirty="0"/>
          </a:p>
        </p:txBody>
      </p:sp>
      <p:sp>
        <p:nvSpPr>
          <p:cNvPr id="4" name="Slide Number Placeholder 3"/>
          <p:cNvSpPr>
            <a:spLocks noGrp="1"/>
          </p:cNvSpPr>
          <p:nvPr>
            <p:ph type="sldNum" sz="quarter" idx="10"/>
          </p:nvPr>
        </p:nvSpPr>
        <p:spPr/>
        <p:txBody>
          <a:bodyPr/>
          <a:lstStyle/>
          <a:p>
            <a:fld id="{7AEAA55A-12DE-48A5-A5C4-08094DD94C89}" type="slidenum">
              <a:rPr lang="en-US" smtClean="0"/>
              <a:t>5</a:t>
            </a:fld>
            <a:endParaRPr lang="en-US"/>
          </a:p>
        </p:txBody>
      </p:sp>
    </p:spTree>
    <p:extLst>
      <p:ext uri="{BB962C8B-B14F-4D97-AF65-F5344CB8AC3E}">
        <p14:creationId xmlns:p14="http://schemas.microsoft.com/office/powerpoint/2010/main" val="3570477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Like the bins, you fill tubs or bins with water, ice cubes, some tools and have fun! </a:t>
            </a:r>
          </a:p>
          <a:p>
            <a:r>
              <a:rPr lang="en-US" sz="1200" kern="1200" dirty="0">
                <a:solidFill>
                  <a:schemeClr val="tx1"/>
                </a:solidFill>
                <a:effectLst/>
                <a:latin typeface="+mn-lt"/>
                <a:ea typeface="+mn-ea"/>
                <a:cs typeface="+mn-cs"/>
              </a:rPr>
              <a:t>I like to add food coloring and scents like lemon or scented oils</a:t>
            </a:r>
            <a:r>
              <a:rPr lang="en-US" sz="1200" kern="1200" baseline="0" dirty="0">
                <a:solidFill>
                  <a:schemeClr val="tx1"/>
                </a:solidFill>
                <a:effectLst/>
                <a:latin typeface="+mn-lt"/>
                <a:ea typeface="+mn-ea"/>
                <a:cs typeface="+mn-cs"/>
              </a:rPr>
              <a:t> and i</a:t>
            </a:r>
            <a:r>
              <a:rPr lang="en-US" sz="1200" kern="1200" dirty="0">
                <a:solidFill>
                  <a:schemeClr val="tx1"/>
                </a:solidFill>
                <a:effectLst/>
                <a:latin typeface="+mn-lt"/>
                <a:ea typeface="+mn-ea"/>
                <a:cs typeface="+mn-cs"/>
              </a:rPr>
              <a:t>ce with toys frozen inside.</a:t>
            </a:r>
          </a:p>
          <a:p>
            <a:endParaRPr lang="en-US" dirty="0"/>
          </a:p>
          <a:p>
            <a:r>
              <a:rPr lang="en-US" dirty="0"/>
              <a:t>https://www.earlylearningin.org/2010/09/24/friday-faces-day-nursery-northwest-center-preschoolers/</a:t>
            </a:r>
          </a:p>
          <a:p>
            <a:r>
              <a:rPr lang="en-US" dirty="0"/>
              <a:t>http://notjustcute.com/2008/12/08/the-sensory-table-on-a-budget/</a:t>
            </a:r>
          </a:p>
        </p:txBody>
      </p:sp>
      <p:sp>
        <p:nvSpPr>
          <p:cNvPr id="4" name="Slide Number Placeholder 3"/>
          <p:cNvSpPr>
            <a:spLocks noGrp="1"/>
          </p:cNvSpPr>
          <p:nvPr>
            <p:ph type="sldNum" sz="quarter" idx="10"/>
          </p:nvPr>
        </p:nvSpPr>
        <p:spPr/>
        <p:txBody>
          <a:bodyPr/>
          <a:lstStyle/>
          <a:p>
            <a:fld id="{7AEAA55A-12DE-48A5-A5C4-08094DD94C89}" type="slidenum">
              <a:rPr lang="en-US" smtClean="0"/>
              <a:t>6</a:t>
            </a:fld>
            <a:endParaRPr lang="en-US"/>
          </a:p>
        </p:txBody>
      </p:sp>
    </p:spTree>
    <p:extLst>
      <p:ext uri="{BB962C8B-B14F-4D97-AF65-F5344CB8AC3E}">
        <p14:creationId xmlns:p14="http://schemas.microsoft.com/office/powerpoint/2010/main" val="194996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have had</a:t>
            </a:r>
            <a:r>
              <a:rPr lang="en-US" sz="1200" kern="1200" baseline="0" dirty="0">
                <a:solidFill>
                  <a:schemeClr val="tx1"/>
                </a:solidFill>
                <a:effectLst/>
                <a:latin typeface="+mn-lt"/>
                <a:ea typeface="+mn-ea"/>
                <a:cs typeface="+mn-cs"/>
              </a:rPr>
              <a:t> a lot of success with </a:t>
            </a:r>
            <a:r>
              <a:rPr lang="en-US" sz="1200" kern="1200" dirty="0">
                <a:solidFill>
                  <a:schemeClr val="tx1"/>
                </a:solidFill>
                <a:effectLst/>
                <a:latin typeface="+mn-lt"/>
                <a:ea typeface="+mn-ea"/>
                <a:cs typeface="+mn-cs"/>
              </a:rPr>
              <a:t>playdough and slimes.</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dding scents to these is encouraged too,</a:t>
            </a:r>
            <a:r>
              <a:rPr lang="en-US" sz="1200" kern="1200" baseline="0" dirty="0">
                <a:solidFill>
                  <a:schemeClr val="tx1"/>
                </a:solidFill>
                <a:effectLst/>
                <a:latin typeface="+mn-lt"/>
                <a:ea typeface="+mn-ea"/>
                <a:cs typeface="+mn-cs"/>
              </a:rPr>
              <a:t> such as cinnamon, pumpkin spice, lemon, </a:t>
            </a:r>
            <a:r>
              <a:rPr lang="en-US" sz="1200" kern="1200" baseline="0" dirty="0" err="1">
                <a:solidFill>
                  <a:schemeClr val="tx1"/>
                </a:solidFill>
                <a:effectLst/>
                <a:latin typeface="+mn-lt"/>
                <a:ea typeface="+mn-ea"/>
                <a:cs typeface="+mn-cs"/>
              </a:rPr>
              <a:t>kool-aid</a:t>
            </a:r>
            <a:r>
              <a:rPr lang="en-US" sz="1200" kern="1200" baseline="0" dirty="0">
                <a:solidFill>
                  <a:schemeClr val="tx1"/>
                </a:solidFill>
                <a:effectLst/>
                <a:latin typeface="+mn-lt"/>
                <a:ea typeface="+mn-ea"/>
                <a:cs typeface="+mn-cs"/>
              </a:rPr>
              <a:t> packets, etc. </a:t>
            </a:r>
            <a:r>
              <a:rPr lang="en-US" sz="1200" kern="1200" dirty="0">
                <a:solidFill>
                  <a:schemeClr val="tx1"/>
                </a:solidFill>
                <a:effectLst/>
                <a:latin typeface="+mn-lt"/>
                <a:ea typeface="+mn-ea"/>
                <a:cs typeface="+mn-cs"/>
              </a:rPr>
              <a:t>  Mix glitter and objects into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are common examples and it’s easy to see how sight and touch are being engaged, but movement, sound, and smell are powerful components of play too and later I will show you additional activities we’ve used to incorporate them </a:t>
            </a:r>
            <a:r>
              <a:rPr lang="en-US" sz="1200" b="1" kern="1200" dirty="0">
                <a:solidFill>
                  <a:schemeClr val="tx1"/>
                </a:solidFill>
                <a:effectLst/>
                <a:latin typeface="+mn-lt"/>
                <a:ea typeface="+mn-ea"/>
                <a:cs typeface="+mn-cs"/>
              </a:rPr>
              <a:t>AND how we use play to bring books and literacy to life. </a:t>
            </a:r>
            <a:endParaRPr lang="en-US" sz="1200" kern="1200" dirty="0">
              <a:solidFill>
                <a:schemeClr val="tx1"/>
              </a:solidFill>
              <a:effectLst/>
              <a:latin typeface="+mn-lt"/>
              <a:ea typeface="+mn-ea"/>
              <a:cs typeface="+mn-cs"/>
            </a:endParaRPr>
          </a:p>
          <a:p>
            <a:endParaRPr lang="en-US" dirty="0"/>
          </a:p>
          <a:p>
            <a:endParaRPr lang="en-US" dirty="0"/>
          </a:p>
          <a:p>
            <a:r>
              <a:rPr lang="en-US" dirty="0"/>
              <a:t>http://messy-monkeys.ie/me</a:t>
            </a:r>
          </a:p>
          <a:p>
            <a:r>
              <a:rPr lang="en-US" dirty="0"/>
              <a:t>http://lemonlimeadventures.com/calming-glitter-slime/ssy-play/</a:t>
            </a:r>
          </a:p>
        </p:txBody>
      </p:sp>
      <p:sp>
        <p:nvSpPr>
          <p:cNvPr id="4" name="Slide Number Placeholder 3"/>
          <p:cNvSpPr>
            <a:spLocks noGrp="1"/>
          </p:cNvSpPr>
          <p:nvPr>
            <p:ph type="sldNum" sz="quarter" idx="10"/>
          </p:nvPr>
        </p:nvSpPr>
        <p:spPr/>
        <p:txBody>
          <a:bodyPr/>
          <a:lstStyle/>
          <a:p>
            <a:fld id="{7AEAA55A-12DE-48A5-A5C4-08094DD94C89}" type="slidenum">
              <a:rPr lang="en-US" smtClean="0"/>
              <a:t>7</a:t>
            </a:fld>
            <a:endParaRPr lang="en-US"/>
          </a:p>
        </p:txBody>
      </p:sp>
    </p:spTree>
    <p:extLst>
      <p:ext uri="{BB962C8B-B14F-4D97-AF65-F5344CB8AC3E}">
        <p14:creationId xmlns:p14="http://schemas.microsoft.com/office/powerpoint/2010/main" val="3243833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I give you more examples, you may be wondering why the library is interested in sensory play. In addition to all the benefits mentioned previously, one reason is because</a:t>
            </a:r>
            <a:r>
              <a:rPr lang="en-US" sz="1200" kern="1200" baseline="0" dirty="0">
                <a:solidFill>
                  <a:schemeClr val="tx1"/>
                </a:solidFill>
                <a:effectLst/>
                <a:latin typeface="+mn-lt"/>
                <a:ea typeface="+mn-ea"/>
                <a:cs typeface="+mn-cs"/>
              </a:rPr>
              <a:t> we’re not your mamas’ libraries any more! Instead of this we’re much more like…</a:t>
            </a:r>
            <a:endParaRPr lang="en-US" dirty="0"/>
          </a:p>
        </p:txBody>
      </p:sp>
      <p:sp>
        <p:nvSpPr>
          <p:cNvPr id="4" name="Slide Number Placeholder 3"/>
          <p:cNvSpPr>
            <a:spLocks noGrp="1"/>
          </p:cNvSpPr>
          <p:nvPr>
            <p:ph type="sldNum" sz="quarter" idx="10"/>
          </p:nvPr>
        </p:nvSpPr>
        <p:spPr/>
        <p:txBody>
          <a:bodyPr/>
          <a:lstStyle/>
          <a:p>
            <a:fld id="{7AEAA55A-12DE-48A5-A5C4-08094DD94C89}" type="slidenum">
              <a:rPr lang="en-US" smtClean="0"/>
              <a:t>8</a:t>
            </a:fld>
            <a:endParaRPr lang="en-US"/>
          </a:p>
        </p:txBody>
      </p:sp>
    </p:spTree>
    <p:extLst>
      <p:ext uri="{BB962C8B-B14F-4D97-AF65-F5344CB8AC3E}">
        <p14:creationId xmlns:p14="http://schemas.microsoft.com/office/powerpoint/2010/main" val="240276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t>
            </a:r>
            <a:r>
              <a:rPr lang="en-US" sz="1200" kern="1200" dirty="0">
                <a:solidFill>
                  <a:schemeClr val="tx1"/>
                </a:solidFill>
                <a:effectLst/>
                <a:latin typeface="+mn-lt"/>
                <a:ea typeface="+mn-ea"/>
                <a:cs typeface="+mn-cs"/>
              </a:rPr>
              <a:t>We offer crafts, science programs, art classes, Quidditch all </a:t>
            </a:r>
            <a:r>
              <a:rPr lang="en-US" sz="1200" b="1" kern="1200" dirty="0">
                <a:solidFill>
                  <a:schemeClr val="tx1"/>
                </a:solidFill>
                <a:effectLst/>
                <a:latin typeface="+mn-lt"/>
                <a:ea typeface="+mn-ea"/>
                <a:cs typeface="+mn-cs"/>
              </a:rPr>
              <a:t>to help children explore their world and put what they’re reading about into action</a:t>
            </a:r>
            <a:r>
              <a:rPr lang="en-US" sz="1200" kern="1200" dirty="0">
                <a:solidFill>
                  <a:schemeClr val="tx1"/>
                </a:solidFill>
                <a:effectLst/>
                <a:latin typeface="+mn-lt"/>
                <a:ea typeface="+mn-ea"/>
                <a:cs typeface="+mn-cs"/>
              </a:rPr>
              <a:t>. For 5 and </a:t>
            </a:r>
            <a:r>
              <a:rPr lang="en-US" sz="1200" kern="1200" dirty="0" err="1">
                <a:solidFill>
                  <a:schemeClr val="tx1"/>
                </a:solidFill>
                <a:effectLst/>
                <a:latin typeface="+mn-lt"/>
                <a:ea typeface="+mn-ea"/>
                <a:cs typeface="+mn-cs"/>
              </a:rPr>
              <a:t>unders</a:t>
            </a:r>
            <a:r>
              <a:rPr lang="en-US" sz="1200" kern="1200" dirty="0">
                <a:solidFill>
                  <a:schemeClr val="tx1"/>
                </a:solidFill>
                <a:effectLst/>
                <a:latin typeface="+mn-lt"/>
                <a:ea typeface="+mn-ea"/>
                <a:cs typeface="+mn-cs"/>
              </a:rPr>
              <a:t> our focus is on encouraging them to develop early literacy skills and help caregivers understand how they can help their children/students too. Early Literacy is a cornerstone of youth services in libraries.</a:t>
            </a:r>
          </a:p>
          <a:p>
            <a:endParaRPr lang="en-US" dirty="0"/>
          </a:p>
        </p:txBody>
      </p:sp>
      <p:sp>
        <p:nvSpPr>
          <p:cNvPr id="4" name="Slide Number Placeholder 3"/>
          <p:cNvSpPr>
            <a:spLocks noGrp="1"/>
          </p:cNvSpPr>
          <p:nvPr>
            <p:ph type="sldNum" sz="quarter" idx="10"/>
          </p:nvPr>
        </p:nvSpPr>
        <p:spPr/>
        <p:txBody>
          <a:bodyPr/>
          <a:lstStyle/>
          <a:p>
            <a:fld id="{7AEAA55A-12DE-48A5-A5C4-08094DD94C89}" type="slidenum">
              <a:rPr lang="en-US" smtClean="0"/>
              <a:t>9</a:t>
            </a:fld>
            <a:endParaRPr lang="en-US"/>
          </a:p>
        </p:txBody>
      </p:sp>
    </p:spTree>
    <p:extLst>
      <p:ext uri="{BB962C8B-B14F-4D97-AF65-F5344CB8AC3E}">
        <p14:creationId xmlns:p14="http://schemas.microsoft.com/office/powerpoint/2010/main" val="240276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88E56F-F0B3-4636-B889-21C067EF6D77}"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9FD8-4D4D-4C2E-B193-60213A5D8688}" type="slidenum">
              <a:rPr lang="en-US" smtClean="0"/>
              <a:t>‹#›</a:t>
            </a:fld>
            <a:endParaRPr lang="en-US"/>
          </a:p>
        </p:txBody>
      </p:sp>
    </p:spTree>
    <p:extLst>
      <p:ext uri="{BB962C8B-B14F-4D97-AF65-F5344CB8AC3E}">
        <p14:creationId xmlns:p14="http://schemas.microsoft.com/office/powerpoint/2010/main" val="19406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88E56F-F0B3-4636-B889-21C067EF6D77}"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9FD8-4D4D-4C2E-B193-60213A5D8688}" type="slidenum">
              <a:rPr lang="en-US" smtClean="0"/>
              <a:t>‹#›</a:t>
            </a:fld>
            <a:endParaRPr lang="en-US"/>
          </a:p>
        </p:txBody>
      </p:sp>
    </p:spTree>
    <p:extLst>
      <p:ext uri="{BB962C8B-B14F-4D97-AF65-F5344CB8AC3E}">
        <p14:creationId xmlns:p14="http://schemas.microsoft.com/office/powerpoint/2010/main" val="350469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88E56F-F0B3-4636-B889-21C067EF6D77}"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9FD8-4D4D-4C2E-B193-60213A5D8688}" type="slidenum">
              <a:rPr lang="en-US" smtClean="0"/>
              <a:t>‹#›</a:t>
            </a:fld>
            <a:endParaRPr lang="en-US"/>
          </a:p>
        </p:txBody>
      </p:sp>
    </p:spTree>
    <p:extLst>
      <p:ext uri="{BB962C8B-B14F-4D97-AF65-F5344CB8AC3E}">
        <p14:creationId xmlns:p14="http://schemas.microsoft.com/office/powerpoint/2010/main" val="101744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88E56F-F0B3-4636-B889-21C067EF6D77}"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9FD8-4D4D-4C2E-B193-60213A5D8688}" type="slidenum">
              <a:rPr lang="en-US" smtClean="0"/>
              <a:t>‹#›</a:t>
            </a:fld>
            <a:endParaRPr lang="en-US"/>
          </a:p>
        </p:txBody>
      </p:sp>
    </p:spTree>
    <p:extLst>
      <p:ext uri="{BB962C8B-B14F-4D97-AF65-F5344CB8AC3E}">
        <p14:creationId xmlns:p14="http://schemas.microsoft.com/office/powerpoint/2010/main" val="198411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88E56F-F0B3-4636-B889-21C067EF6D77}"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9FD8-4D4D-4C2E-B193-60213A5D8688}" type="slidenum">
              <a:rPr lang="en-US" smtClean="0"/>
              <a:t>‹#›</a:t>
            </a:fld>
            <a:endParaRPr lang="en-US"/>
          </a:p>
        </p:txBody>
      </p:sp>
    </p:spTree>
    <p:extLst>
      <p:ext uri="{BB962C8B-B14F-4D97-AF65-F5344CB8AC3E}">
        <p14:creationId xmlns:p14="http://schemas.microsoft.com/office/powerpoint/2010/main" val="190771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88E56F-F0B3-4636-B889-21C067EF6D77}"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9FD8-4D4D-4C2E-B193-60213A5D8688}" type="slidenum">
              <a:rPr lang="en-US" smtClean="0"/>
              <a:t>‹#›</a:t>
            </a:fld>
            <a:endParaRPr lang="en-US"/>
          </a:p>
        </p:txBody>
      </p:sp>
    </p:spTree>
    <p:extLst>
      <p:ext uri="{BB962C8B-B14F-4D97-AF65-F5344CB8AC3E}">
        <p14:creationId xmlns:p14="http://schemas.microsoft.com/office/powerpoint/2010/main" val="277644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88E56F-F0B3-4636-B889-21C067EF6D77}"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F9FD8-4D4D-4C2E-B193-60213A5D8688}" type="slidenum">
              <a:rPr lang="en-US" smtClean="0"/>
              <a:t>‹#›</a:t>
            </a:fld>
            <a:endParaRPr lang="en-US"/>
          </a:p>
        </p:txBody>
      </p:sp>
    </p:spTree>
    <p:extLst>
      <p:ext uri="{BB962C8B-B14F-4D97-AF65-F5344CB8AC3E}">
        <p14:creationId xmlns:p14="http://schemas.microsoft.com/office/powerpoint/2010/main" val="55964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88E56F-F0B3-4636-B889-21C067EF6D77}"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F9FD8-4D4D-4C2E-B193-60213A5D8688}" type="slidenum">
              <a:rPr lang="en-US" smtClean="0"/>
              <a:t>‹#›</a:t>
            </a:fld>
            <a:endParaRPr lang="en-US"/>
          </a:p>
        </p:txBody>
      </p:sp>
    </p:spTree>
    <p:extLst>
      <p:ext uri="{BB962C8B-B14F-4D97-AF65-F5344CB8AC3E}">
        <p14:creationId xmlns:p14="http://schemas.microsoft.com/office/powerpoint/2010/main" val="194193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8E56F-F0B3-4636-B889-21C067EF6D77}"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F9FD8-4D4D-4C2E-B193-60213A5D8688}" type="slidenum">
              <a:rPr lang="en-US" smtClean="0"/>
              <a:t>‹#›</a:t>
            </a:fld>
            <a:endParaRPr lang="en-US"/>
          </a:p>
        </p:txBody>
      </p:sp>
    </p:spTree>
    <p:extLst>
      <p:ext uri="{BB962C8B-B14F-4D97-AF65-F5344CB8AC3E}">
        <p14:creationId xmlns:p14="http://schemas.microsoft.com/office/powerpoint/2010/main" val="151568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E56F-F0B3-4636-B889-21C067EF6D77}"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9FD8-4D4D-4C2E-B193-60213A5D8688}" type="slidenum">
              <a:rPr lang="en-US" smtClean="0"/>
              <a:t>‹#›</a:t>
            </a:fld>
            <a:endParaRPr lang="en-US"/>
          </a:p>
        </p:txBody>
      </p:sp>
    </p:spTree>
    <p:extLst>
      <p:ext uri="{BB962C8B-B14F-4D97-AF65-F5344CB8AC3E}">
        <p14:creationId xmlns:p14="http://schemas.microsoft.com/office/powerpoint/2010/main" val="336389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E56F-F0B3-4636-B889-21C067EF6D77}"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9FD8-4D4D-4C2E-B193-60213A5D8688}" type="slidenum">
              <a:rPr lang="en-US" smtClean="0"/>
              <a:t>‹#›</a:t>
            </a:fld>
            <a:endParaRPr lang="en-US"/>
          </a:p>
        </p:txBody>
      </p:sp>
    </p:spTree>
    <p:extLst>
      <p:ext uri="{BB962C8B-B14F-4D97-AF65-F5344CB8AC3E}">
        <p14:creationId xmlns:p14="http://schemas.microsoft.com/office/powerpoint/2010/main" val="175531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8E56F-F0B3-4636-B889-21C067EF6D77}" type="datetimeFigureOut">
              <a:rPr lang="en-US" smtClean="0"/>
              <a:t>11/11/2016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F9FD8-4D4D-4C2E-B193-60213A5D8688}" type="slidenum">
              <a:rPr lang="en-US" smtClean="0"/>
              <a:t>‹#›</a:t>
            </a:fld>
            <a:endParaRPr lang="en-US"/>
          </a:p>
        </p:txBody>
      </p:sp>
    </p:spTree>
    <p:extLst>
      <p:ext uri="{BB962C8B-B14F-4D97-AF65-F5344CB8AC3E}">
        <p14:creationId xmlns:p14="http://schemas.microsoft.com/office/powerpoint/2010/main" val="181748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hyperlink" Target="mailto:mjackson@cromaine.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hyperlink" Target="http://www.theyouthdesk.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19400"/>
            <a:ext cx="7772400" cy="2362199"/>
          </a:xfrm>
        </p:spPr>
        <p:txBody>
          <a:bodyPr>
            <a:noAutofit/>
          </a:bodyPr>
          <a:lstStyle/>
          <a:p>
            <a:r>
              <a:rPr lang="en-US" sz="6000" b="1" dirty="0">
                <a:latin typeface="Berlin Sans FB Demi" panose="020E0802020502020306" pitchFamily="34" charset="0"/>
              </a:rPr>
              <a:t>&amp; </a:t>
            </a:r>
            <a:r>
              <a:rPr lang="en-US" sz="6000" b="1" dirty="0" err="1">
                <a:latin typeface="Berlin Sans FB Demi" panose="020E0802020502020306" pitchFamily="34" charset="0"/>
              </a:rPr>
              <a:t>Storytimes</a:t>
            </a:r>
            <a:endParaRPr lang="en-US" sz="6000" b="1" dirty="0">
              <a:latin typeface="Berlin Sans FB Demi" panose="020E0802020502020306" pitchFamily="34" charset="0"/>
            </a:endParaRPr>
          </a:p>
        </p:txBody>
      </p:sp>
      <p:sp>
        <p:nvSpPr>
          <p:cNvPr id="4" name="AutoShape 4" descr="Image result for sensory background"/>
          <p:cNvSpPr>
            <a:spLocks noChangeAspect="1" noChangeArrowheads="1"/>
          </p:cNvSpPr>
          <p:nvPr/>
        </p:nvSpPr>
        <p:spPr bwMode="auto">
          <a:xfrm>
            <a:off x="155575" y="-10287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Image result for sensory 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9" y="1524000"/>
            <a:ext cx="3311979" cy="21076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400" y="5562599"/>
            <a:ext cx="4648200"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Marta-Kate Jackson – Youth Services Librarian</a:t>
            </a:r>
          </a:p>
          <a:p>
            <a:pPr algn="ctr"/>
            <a:r>
              <a:rPr lang="en-US" sz="1600" dirty="0">
                <a:latin typeface="Arial" panose="020B0604020202020204" pitchFamily="34" charset="0"/>
                <a:cs typeface="Arial" panose="020B0604020202020204" pitchFamily="34" charset="0"/>
              </a:rPr>
              <a:t>Hartland’s </a:t>
            </a:r>
            <a:r>
              <a:rPr lang="en-US" sz="1600" dirty="0" err="1">
                <a:latin typeface="Arial" panose="020B0604020202020204" pitchFamily="34" charset="0"/>
                <a:cs typeface="Arial" panose="020B0604020202020204" pitchFamily="34" charset="0"/>
              </a:rPr>
              <a:t>Cromaine</a:t>
            </a:r>
            <a:r>
              <a:rPr lang="en-US" sz="1600" dirty="0">
                <a:latin typeface="Arial" panose="020B0604020202020204" pitchFamily="34" charset="0"/>
                <a:cs typeface="Arial" panose="020B0604020202020204" pitchFamily="34" charset="0"/>
              </a:rPr>
              <a:t> Library</a:t>
            </a:r>
          </a:p>
        </p:txBody>
      </p:sp>
    </p:spTree>
    <p:extLst>
      <p:ext uri="{BB962C8B-B14F-4D97-AF65-F5344CB8AC3E}">
        <p14:creationId xmlns:p14="http://schemas.microsoft.com/office/powerpoint/2010/main" val="165005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anose="020E0802020502020306" pitchFamily="34" charset="0"/>
              </a:rPr>
              <a:t>5 Practices of Early Literacy</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Singing</a:t>
            </a:r>
          </a:p>
          <a:p>
            <a:pPr marL="0" indent="0">
              <a:buNone/>
            </a:pPr>
            <a:r>
              <a:rPr lang="en-US" dirty="0">
                <a:latin typeface="Arial" panose="020B0604020202020204" pitchFamily="34" charset="0"/>
                <a:cs typeface="Arial" panose="020B0604020202020204" pitchFamily="34" charset="0"/>
              </a:rPr>
              <a:t>Talking</a:t>
            </a:r>
          </a:p>
          <a:p>
            <a:pPr marL="0" indent="0">
              <a:buNone/>
            </a:pPr>
            <a:r>
              <a:rPr lang="en-US" dirty="0">
                <a:latin typeface="Arial" panose="020B0604020202020204" pitchFamily="34" charset="0"/>
                <a:cs typeface="Arial" panose="020B0604020202020204" pitchFamily="34" charset="0"/>
              </a:rPr>
              <a:t>Reading</a:t>
            </a:r>
          </a:p>
          <a:p>
            <a:pPr marL="0" indent="0">
              <a:buNone/>
            </a:pPr>
            <a:r>
              <a:rPr lang="en-US" dirty="0">
                <a:latin typeface="Arial" panose="020B0604020202020204" pitchFamily="34" charset="0"/>
                <a:cs typeface="Arial" panose="020B0604020202020204" pitchFamily="34" charset="0"/>
              </a:rPr>
              <a:t>Writing</a:t>
            </a:r>
          </a:p>
          <a:p>
            <a:pPr marL="0" indent="0">
              <a:buNone/>
            </a:pPr>
            <a:r>
              <a:rPr lang="en-US" b="1" dirty="0">
                <a:solidFill>
                  <a:srgbClr val="7030A0"/>
                </a:solidFill>
                <a:latin typeface="Arial" panose="020B0604020202020204" pitchFamily="34" charset="0"/>
                <a:cs typeface="Arial" panose="020B0604020202020204" pitchFamily="34" charset="0"/>
              </a:rPr>
              <a:t>P</a:t>
            </a:r>
            <a:r>
              <a:rPr lang="en-US" b="1" dirty="0">
                <a:solidFill>
                  <a:schemeClr val="accent5">
                    <a:lumMod val="75000"/>
                  </a:schemeClr>
                </a:solidFill>
                <a:latin typeface="Arial" panose="020B0604020202020204" pitchFamily="34" charset="0"/>
                <a:cs typeface="Arial" panose="020B0604020202020204" pitchFamily="34" charset="0"/>
              </a:rPr>
              <a:t>l</a:t>
            </a:r>
            <a:r>
              <a:rPr lang="en-US" b="1" dirty="0">
                <a:solidFill>
                  <a:srgbClr val="92D050"/>
                </a:solidFill>
                <a:latin typeface="Arial" panose="020B0604020202020204" pitchFamily="34" charset="0"/>
                <a:cs typeface="Arial" panose="020B0604020202020204" pitchFamily="34" charset="0"/>
              </a:rPr>
              <a:t>a</a:t>
            </a:r>
            <a:r>
              <a:rPr lang="en-US" b="1" dirty="0">
                <a:solidFill>
                  <a:schemeClr val="accent6">
                    <a:lumMod val="75000"/>
                  </a:schemeClr>
                </a:solidFill>
                <a:latin typeface="Arial" panose="020B0604020202020204" pitchFamily="34" charset="0"/>
                <a:cs typeface="Arial" panose="020B0604020202020204" pitchFamily="34" charset="0"/>
              </a:rPr>
              <a:t>y</a:t>
            </a:r>
            <a:r>
              <a:rPr lang="en-US" b="1" dirty="0">
                <a:solidFill>
                  <a:srgbClr val="7030A0"/>
                </a:solidFill>
                <a:latin typeface="Arial" panose="020B0604020202020204" pitchFamily="34" charset="0"/>
                <a:cs typeface="Arial" panose="020B0604020202020204" pitchFamily="34" charset="0"/>
              </a:rPr>
              <a:t>i</a:t>
            </a:r>
            <a:r>
              <a:rPr lang="en-US" b="1" dirty="0">
                <a:solidFill>
                  <a:srgbClr val="0070C0"/>
                </a:solidFill>
                <a:latin typeface="Arial" panose="020B0604020202020204" pitchFamily="34" charset="0"/>
                <a:cs typeface="Arial" panose="020B0604020202020204" pitchFamily="34" charset="0"/>
              </a:rPr>
              <a:t>n</a:t>
            </a:r>
            <a:r>
              <a:rPr lang="en-US" b="1" dirty="0">
                <a:solidFill>
                  <a:srgbClr val="92D050"/>
                </a:solidFill>
                <a:latin typeface="Arial" panose="020B0604020202020204" pitchFamily="34" charset="0"/>
                <a:cs typeface="Arial" panose="020B0604020202020204" pitchFamily="34" charset="0"/>
              </a:rPr>
              <a:t>g</a:t>
            </a:r>
            <a:endParaRPr lang="en-US" b="1" dirty="0">
              <a:solidFill>
                <a:schemeClr val="accent5">
                  <a:lumMod val="75000"/>
                </a:schemeClr>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1026" name="Picture 2" descr="Image result for early lite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28799"/>
            <a:ext cx="57531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2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erlin Sans FB Demi" panose="020E0802020502020306" pitchFamily="34" charset="0"/>
              </a:rPr>
              <a:t>Offer more Inclusive Programming</a:t>
            </a:r>
          </a:p>
        </p:txBody>
      </p:sp>
      <p:sp>
        <p:nvSpPr>
          <p:cNvPr id="3" name="Content Placeholder 2"/>
          <p:cNvSpPr>
            <a:spLocks noGrp="1"/>
          </p:cNvSpPr>
          <p:nvPr>
            <p:ph idx="1"/>
          </p:nvPr>
        </p:nvSpPr>
        <p:spPr/>
        <p:txBody>
          <a:bodyPr/>
          <a:lstStyle/>
          <a:p>
            <a:r>
              <a:rPr lang="en-US" sz="3000" dirty="0">
                <a:latin typeface="Arial" panose="020B0604020202020204" pitchFamily="34" charset="0"/>
                <a:cs typeface="Arial" panose="020B0604020202020204" pitchFamily="34" charset="0"/>
              </a:rPr>
              <a:t>According to the US Center for Disease Control, 1 in 6 U.S. children have a developmental disability or delay. </a:t>
            </a:r>
          </a:p>
          <a:p>
            <a:r>
              <a:rPr lang="en-US" sz="3000" dirty="0">
                <a:latin typeface="Arial" panose="020B0604020202020204" pitchFamily="34" charset="0"/>
                <a:cs typeface="Arial" panose="020B0604020202020204" pitchFamily="34" charset="0"/>
              </a:rPr>
              <a:t>Remove barriers for enjoying the library.</a:t>
            </a:r>
          </a:p>
          <a:p>
            <a:r>
              <a:rPr lang="en-US" sz="3000" dirty="0">
                <a:latin typeface="Arial" panose="020B0604020202020204" pitchFamily="34" charset="0"/>
                <a:cs typeface="Arial" panose="020B0604020202020204" pitchFamily="34" charset="0"/>
              </a:rPr>
              <a:t>Give kids more options for experiencing stories and play.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026" name="Picture 2" descr="Image result for autism at the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r="75097"/>
          <a:stretch/>
        </p:blipFill>
        <p:spPr bwMode="auto">
          <a:xfrm>
            <a:off x="3962400" y="4845978"/>
            <a:ext cx="12192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36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anose="020E0802020502020306" pitchFamily="34" charset="0"/>
              </a:rPr>
              <a:t>Sensory Storytime</a:t>
            </a:r>
            <a:endParaRPr lang="en-US" dirty="0"/>
          </a:p>
        </p:txBody>
      </p:sp>
      <p:sp>
        <p:nvSpPr>
          <p:cNvPr id="3" name="Content Placeholder 2"/>
          <p:cNvSpPr>
            <a:spLocks noGrp="1"/>
          </p:cNvSpPr>
          <p:nvPr>
            <p:ph idx="1"/>
          </p:nvPr>
        </p:nvSpPr>
        <p:spPr>
          <a:xfrm>
            <a:off x="3962400" y="1600200"/>
            <a:ext cx="4724400" cy="4525963"/>
          </a:xfrm>
        </p:spPr>
        <p:txBody>
          <a:bodyPr>
            <a:normAutofit fontScale="77500" lnSpcReduction="20000"/>
          </a:bodyPr>
          <a:lstStyle/>
          <a:p>
            <a:r>
              <a:rPr lang="en-US" dirty="0"/>
              <a:t>Use sensory play to bring literacy and books to life</a:t>
            </a:r>
          </a:p>
          <a:p>
            <a:r>
              <a:rPr lang="en-US" dirty="0"/>
              <a:t>20-25 minutes of </a:t>
            </a:r>
            <a:r>
              <a:rPr lang="en-US" dirty="0" err="1"/>
              <a:t>storytime</a:t>
            </a:r>
            <a:r>
              <a:rPr lang="en-US" dirty="0"/>
              <a:t> followed by 25 minutes exploratory playtime</a:t>
            </a:r>
          </a:p>
          <a:p>
            <a:pPr lvl="1"/>
            <a:r>
              <a:rPr lang="en-US" dirty="0"/>
              <a:t>Storytime: Make stories, songs, and rhymes interactive through movement, props, and play</a:t>
            </a:r>
          </a:p>
          <a:p>
            <a:pPr lvl="1"/>
            <a:r>
              <a:rPr lang="en-US" dirty="0"/>
              <a:t>Playtime: Sensory crafts, bins, coloring, felt board, puppets</a:t>
            </a:r>
          </a:p>
          <a:p>
            <a:r>
              <a:rPr lang="en-US" dirty="0"/>
              <a:t>Developmentally appropriate for ages 2-5, but all are welcome!</a:t>
            </a:r>
          </a:p>
          <a:p>
            <a:pPr marL="0" indent="0">
              <a:buNone/>
            </a:pPr>
            <a:endParaRPr lang="en-US" dirty="0"/>
          </a:p>
        </p:txBody>
      </p:sp>
      <p:pic>
        <p:nvPicPr>
          <p:cNvPr id="1026" name="Picture 2" descr="Image result for sensory story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4" y="2394556"/>
            <a:ext cx="3013593" cy="22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89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erlin Sans FB Demi" panose="020E0802020502020306" pitchFamily="34" charset="0"/>
              </a:rPr>
              <a:t>Bubble Gum, Bubble Gum</a:t>
            </a:r>
            <a:br>
              <a:rPr lang="en-US" dirty="0">
                <a:latin typeface="Berlin Sans FB Demi" panose="020E0802020502020306" pitchFamily="34" charset="0"/>
              </a:rPr>
            </a:br>
            <a:r>
              <a:rPr lang="en-US" dirty="0">
                <a:latin typeface="Berlin Sans FB Demi" panose="020E0802020502020306" pitchFamily="34" charset="0"/>
              </a:rPr>
              <a:t>By Lisa Wheeler</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Image result for bubble gum bubble gum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276" y="1883229"/>
            <a:ext cx="1713537" cy="221943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657600" y="1600200"/>
            <a:ext cx="50292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a:latin typeface="Arial" panose="020B0604020202020204" pitchFamily="34" charset="0"/>
                <a:cs typeface="Arial" panose="020B0604020202020204" pitchFamily="34" charset="0"/>
              </a:rPr>
              <a:t>While reading: </a:t>
            </a:r>
            <a:r>
              <a:rPr lang="en-US" sz="2400" dirty="0">
                <a:latin typeface="Arial" panose="020B0604020202020204" pitchFamily="34" charset="0"/>
                <a:cs typeface="Arial" panose="020B0604020202020204" pitchFamily="34" charset="0"/>
              </a:rPr>
              <a:t>Place images of the characters on a board when each one gets stuck in the bubble gum OR have pass out images of the characters and have kids bring them up when appropriate. </a:t>
            </a:r>
          </a:p>
          <a:p>
            <a:r>
              <a:rPr lang="en-US" sz="2400" b="1" dirty="0">
                <a:latin typeface="Arial" panose="020B0604020202020204" pitchFamily="34" charset="0"/>
                <a:cs typeface="Arial" panose="020B0604020202020204" pitchFamily="34" charset="0"/>
              </a:rPr>
              <a:t>Afterwards:</a:t>
            </a:r>
            <a:r>
              <a:rPr lang="en-US" sz="2400" dirty="0">
                <a:latin typeface="Arial" panose="020B0604020202020204" pitchFamily="34" charset="0"/>
                <a:cs typeface="Arial" panose="020B0604020202020204" pitchFamily="34" charset="0"/>
              </a:rPr>
              <a:t> If you’re a toad and you know it hop around!...</a:t>
            </a:r>
          </a:p>
          <a:p>
            <a:r>
              <a:rPr lang="en-US" sz="2400" b="1" dirty="0">
                <a:latin typeface="Arial" panose="020B0604020202020204" pitchFamily="34" charset="0"/>
                <a:cs typeface="Arial" panose="020B0604020202020204" pitchFamily="34" charset="0"/>
              </a:rPr>
              <a:t>Sensory Extension Activity: </a:t>
            </a:r>
            <a:r>
              <a:rPr lang="en-US" sz="2400" dirty="0">
                <a:latin typeface="Arial" panose="020B0604020202020204" pitchFamily="34" charset="0"/>
                <a:cs typeface="Arial" panose="020B0604020202020204" pitchFamily="34" charset="0"/>
              </a:rPr>
              <a:t>Bubble Gum Playdough – Press it, roll it, cookie cut it, etc. </a:t>
            </a:r>
            <a:endParaRPr lang="en-US" sz="2400" b="1" dirty="0">
              <a:latin typeface="Arial" panose="020B0604020202020204" pitchFamily="34" charset="0"/>
              <a:cs typeface="Arial" panose="020B0604020202020204" pitchFamily="34" charset="0"/>
            </a:endParaRPr>
          </a:p>
          <a:p>
            <a:endParaRPr lang="en-US" sz="2400" dirty="0"/>
          </a:p>
        </p:txBody>
      </p:sp>
      <p:pic>
        <p:nvPicPr>
          <p:cNvPr id="6" name="Picture 5" descr="Image result for bubble gum sensor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684" y="4517571"/>
            <a:ext cx="1900720" cy="1295400"/>
          </a:xfrm>
          <a:prstGeom prst="rect">
            <a:avLst/>
          </a:prstGeom>
          <a:noFill/>
          <a:ln>
            <a:noFill/>
          </a:ln>
        </p:spPr>
      </p:pic>
    </p:spTree>
    <p:extLst>
      <p:ext uri="{BB962C8B-B14F-4D97-AF65-F5344CB8AC3E}">
        <p14:creationId xmlns:p14="http://schemas.microsoft.com/office/powerpoint/2010/main" val="1385024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erlin Sans FB Demi" panose="020E0802020502020306" pitchFamily="34" charset="0"/>
              </a:rPr>
              <a:t>We’re Going on a Bear Hunt </a:t>
            </a:r>
            <a:br>
              <a:rPr lang="en-US" dirty="0">
                <a:latin typeface="Berlin Sans FB Demi" panose="020E0802020502020306" pitchFamily="34" charset="0"/>
              </a:rPr>
            </a:br>
            <a:r>
              <a:rPr lang="en-US" b="1" dirty="0">
                <a:latin typeface="Berlin Sans FB Demi" panose="020E0802020502020306" pitchFamily="34" charset="0"/>
              </a:rPr>
              <a:t>B</a:t>
            </a:r>
            <a:r>
              <a:rPr lang="en-US" dirty="0">
                <a:latin typeface="Berlin Sans FB Demi" panose="020E0802020502020306" pitchFamily="34" charset="0"/>
              </a:rPr>
              <a:t>y Michael Rosen</a:t>
            </a:r>
          </a:p>
        </p:txBody>
      </p:sp>
      <p:sp>
        <p:nvSpPr>
          <p:cNvPr id="3" name="Content Placeholder 2"/>
          <p:cNvSpPr>
            <a:spLocks noGrp="1"/>
          </p:cNvSpPr>
          <p:nvPr>
            <p:ph idx="1"/>
          </p:nvPr>
        </p:nvSpPr>
        <p:spPr>
          <a:xfrm>
            <a:off x="3657600" y="1600200"/>
            <a:ext cx="5029200" cy="4953000"/>
          </a:xfrm>
        </p:spPr>
        <p:txBody>
          <a:bodyPr>
            <a:normAutofit/>
          </a:bodyPr>
          <a:lstStyle/>
          <a:p>
            <a:r>
              <a:rPr lang="en-US" sz="2400" b="1" dirty="0">
                <a:latin typeface="Arial" panose="020B0604020202020204" pitchFamily="34" charset="0"/>
                <a:cs typeface="Arial" panose="020B0604020202020204" pitchFamily="34" charset="0"/>
              </a:rPr>
              <a:t>While reading: </a:t>
            </a:r>
            <a:r>
              <a:rPr lang="en-US" sz="2400" dirty="0">
                <a:latin typeface="Arial" panose="020B0604020202020204" pitchFamily="34" charset="0"/>
                <a:cs typeface="Arial" panose="020B0604020202020204" pitchFamily="34" charset="0"/>
              </a:rPr>
              <a:t>Encourage kids to move along with the story. Place images of each stage of the story on a board as you read. </a:t>
            </a:r>
          </a:p>
          <a:p>
            <a:r>
              <a:rPr lang="en-US" sz="2400" b="1" dirty="0">
                <a:latin typeface="Arial" panose="020B0604020202020204" pitchFamily="34" charset="0"/>
                <a:cs typeface="Arial" panose="020B0604020202020204" pitchFamily="34" charset="0"/>
              </a:rPr>
              <a:t>Afterwards:</a:t>
            </a:r>
            <a:r>
              <a:rPr lang="en-US" sz="2400" dirty="0">
                <a:latin typeface="Arial" panose="020B0604020202020204" pitchFamily="34" charset="0"/>
                <a:cs typeface="Arial" panose="020B0604020202020204" pitchFamily="34" charset="0"/>
              </a:rPr>
              <a:t> Pass out snowflake cutouts and swirl them around to a song or rhyme, such as:</a:t>
            </a:r>
          </a:p>
          <a:p>
            <a:pPr marL="800100" lvl="2" indent="0">
              <a:buNone/>
            </a:pPr>
            <a:r>
              <a:rPr lang="en-US" sz="1600" dirty="0">
                <a:latin typeface="Arial" panose="020B0604020202020204" pitchFamily="34" charset="0"/>
                <a:cs typeface="Arial" panose="020B0604020202020204" pitchFamily="34" charset="0"/>
              </a:rPr>
              <a:t>Snowflake, snowflake falling down</a:t>
            </a:r>
          </a:p>
          <a:p>
            <a:pPr marL="800100" lvl="2" indent="0">
              <a:buNone/>
            </a:pPr>
            <a:r>
              <a:rPr lang="en-US" sz="1600" dirty="0">
                <a:latin typeface="Arial" panose="020B0604020202020204" pitchFamily="34" charset="0"/>
                <a:cs typeface="Arial" panose="020B0604020202020204" pitchFamily="34" charset="0"/>
              </a:rPr>
              <a:t>Snowflake, snowflake touch the ground</a:t>
            </a:r>
          </a:p>
          <a:p>
            <a:pPr marL="800100" lvl="2" indent="0">
              <a:buNone/>
            </a:pPr>
            <a:r>
              <a:rPr lang="en-US" sz="1600" dirty="0">
                <a:latin typeface="Arial" panose="020B0604020202020204" pitchFamily="34" charset="0"/>
                <a:cs typeface="Arial" panose="020B0604020202020204" pitchFamily="34" charset="0"/>
              </a:rPr>
              <a:t>Snowflake, snowflake on the wind</a:t>
            </a:r>
          </a:p>
          <a:p>
            <a:pPr marL="800100" lvl="2" indent="0">
              <a:buNone/>
            </a:pPr>
            <a:r>
              <a:rPr lang="en-US" sz="1600" dirty="0">
                <a:latin typeface="Arial" panose="020B0604020202020204" pitchFamily="34" charset="0"/>
                <a:cs typeface="Arial" panose="020B0604020202020204" pitchFamily="34" charset="0"/>
              </a:rPr>
              <a:t>Snowflake, snowflake spin and spin!</a:t>
            </a:r>
          </a:p>
          <a:p>
            <a:r>
              <a:rPr lang="en-US" sz="2400" b="1" dirty="0">
                <a:latin typeface="Arial" panose="020B0604020202020204" pitchFamily="34" charset="0"/>
                <a:cs typeface="Arial" panose="020B0604020202020204" pitchFamily="34" charset="0"/>
              </a:rPr>
              <a:t>Sensory Extension Activity: </a:t>
            </a:r>
            <a:r>
              <a:rPr lang="en-US" sz="2400" dirty="0">
                <a:latin typeface="Arial" panose="020B0604020202020204" pitchFamily="34" charset="0"/>
                <a:cs typeface="Arial" panose="020B0604020202020204" pitchFamily="34" charset="0"/>
              </a:rPr>
              <a:t>Sensory Bottles</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098" name="Picture 2" descr="Image result for we're going on a bear hu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96811"/>
            <a:ext cx="247650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e're Going on a Bear Hunt sensory bottles and other book inspired play ideas: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850" y="4278086"/>
            <a:ext cx="2438400" cy="1600200"/>
          </a:xfrm>
          <a:prstGeom prst="rect">
            <a:avLst/>
          </a:prstGeom>
          <a:noFill/>
          <a:ln>
            <a:noFill/>
          </a:ln>
        </p:spPr>
      </p:pic>
    </p:spTree>
    <p:extLst>
      <p:ext uri="{BB962C8B-B14F-4D97-AF65-F5344CB8AC3E}">
        <p14:creationId xmlns:p14="http://schemas.microsoft.com/office/powerpoint/2010/main" val="1712950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erlin Sans FB Demi" panose="020E0802020502020306" pitchFamily="34" charset="0"/>
              </a:rPr>
              <a:t>We’re Going on a Bear Hunt </a:t>
            </a:r>
            <a:br>
              <a:rPr lang="en-US" dirty="0">
                <a:latin typeface="Berlin Sans FB Demi" panose="020E0802020502020306" pitchFamily="34" charset="0"/>
              </a:rPr>
            </a:br>
            <a:r>
              <a:rPr lang="en-US" b="1" dirty="0">
                <a:latin typeface="Berlin Sans FB Demi" panose="020E0802020502020306" pitchFamily="34" charset="0"/>
              </a:rPr>
              <a:t>B</a:t>
            </a:r>
            <a:r>
              <a:rPr lang="en-US" dirty="0">
                <a:latin typeface="Berlin Sans FB Demi" panose="020E0802020502020306" pitchFamily="34" charset="0"/>
              </a:rPr>
              <a:t>y Michael Rosen</a:t>
            </a:r>
          </a:p>
        </p:txBody>
      </p:sp>
      <p:pic>
        <p:nvPicPr>
          <p:cNvPr id="4098" name="Picture 2" descr="Image result for we're going on a bear hu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96811"/>
            <a:ext cx="247650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e're Going on a Bear Hunt sensory bottles and other book inspired play ideas: "/>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850" y="4278086"/>
            <a:ext cx="2438400" cy="1600200"/>
          </a:xfrm>
          <a:prstGeom prst="rect">
            <a:avLst/>
          </a:prstGeom>
          <a:noFill/>
          <a:ln>
            <a:noFill/>
          </a:ln>
        </p:spPr>
      </p:pic>
      <p:pic>
        <p:nvPicPr>
          <p:cNvPr id="5122" name="Picture 2" descr="Image result for we're going on a bear hunt sensory b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133600"/>
            <a:ext cx="2007419" cy="315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918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erlin Sans FB Demi" panose="020E0802020502020306" pitchFamily="34" charset="0"/>
              </a:rPr>
              <a:t>I </a:t>
            </a:r>
            <a:r>
              <a:rPr lang="en-US" dirty="0" err="1">
                <a:latin typeface="Berlin Sans FB Demi" panose="020E0802020502020306" pitchFamily="34" charset="0"/>
              </a:rPr>
              <a:t>Ain’t</a:t>
            </a:r>
            <a:r>
              <a:rPr lang="en-US" dirty="0">
                <a:latin typeface="Berlin Sans FB Demi" panose="020E0802020502020306" pitchFamily="34" charset="0"/>
              </a:rPr>
              <a:t> </a:t>
            </a:r>
            <a:r>
              <a:rPr lang="en-US" dirty="0" err="1">
                <a:latin typeface="Berlin Sans FB Demi" panose="020E0802020502020306" pitchFamily="34" charset="0"/>
              </a:rPr>
              <a:t>Gonna</a:t>
            </a:r>
            <a:r>
              <a:rPr lang="en-US" dirty="0">
                <a:latin typeface="Berlin Sans FB Demi" panose="020E0802020502020306" pitchFamily="34" charset="0"/>
              </a:rPr>
              <a:t> Paint No More</a:t>
            </a:r>
            <a:br>
              <a:rPr lang="en-US" dirty="0">
                <a:latin typeface="Berlin Sans FB Demi" panose="020E0802020502020306" pitchFamily="34" charset="0"/>
              </a:rPr>
            </a:br>
            <a:r>
              <a:rPr lang="en-US" dirty="0">
                <a:latin typeface="Berlin Sans FB Demi" panose="020E0802020502020306" pitchFamily="34" charset="0"/>
              </a:rPr>
              <a:t>By Karen Beaumont</a:t>
            </a:r>
            <a:endParaRPr lang="en-US" dirty="0"/>
          </a:p>
        </p:txBody>
      </p:sp>
      <p:sp>
        <p:nvSpPr>
          <p:cNvPr id="3" name="Content Placeholder 2"/>
          <p:cNvSpPr>
            <a:spLocks noGrp="1"/>
          </p:cNvSpPr>
          <p:nvPr>
            <p:ph idx="1"/>
          </p:nvPr>
        </p:nvSpPr>
        <p:spPr/>
        <p:txBody>
          <a:bodyPr/>
          <a:lstStyle/>
          <a:p>
            <a:endParaRPr lang="en-US" dirty="0"/>
          </a:p>
        </p:txBody>
      </p:sp>
      <p:sp>
        <p:nvSpPr>
          <p:cNvPr id="5" name="Content Placeholder 2"/>
          <p:cNvSpPr txBox="1">
            <a:spLocks/>
          </p:cNvSpPr>
          <p:nvPr/>
        </p:nvSpPr>
        <p:spPr>
          <a:xfrm>
            <a:off x="3657600" y="1600200"/>
            <a:ext cx="5029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a:latin typeface="Arial" panose="020B0604020202020204" pitchFamily="34" charset="0"/>
                <a:cs typeface="Arial" panose="020B0604020202020204" pitchFamily="34" charset="0"/>
              </a:rPr>
              <a:t>While reading: </a:t>
            </a:r>
            <a:r>
              <a:rPr lang="en-US" sz="2400" dirty="0">
                <a:latin typeface="Arial" panose="020B0604020202020204" pitchFamily="34" charset="0"/>
                <a:cs typeface="Arial" panose="020B0604020202020204" pitchFamily="34" charset="0"/>
              </a:rPr>
              <a:t>Provide kids with dry paint brushes to “paint” their parts along with the story. </a:t>
            </a:r>
          </a:p>
          <a:p>
            <a:r>
              <a:rPr lang="en-US" sz="2400" b="1" dirty="0">
                <a:latin typeface="Arial" panose="020B0604020202020204" pitchFamily="34" charset="0"/>
                <a:cs typeface="Arial" panose="020B0604020202020204" pitchFamily="34" charset="0"/>
              </a:rPr>
              <a:t>Afterwards:</a:t>
            </a:r>
            <a:r>
              <a:rPr lang="en-US" sz="2400" dirty="0">
                <a:latin typeface="Arial" panose="020B0604020202020204" pitchFamily="34" charset="0"/>
                <a:cs typeface="Arial" panose="020B0604020202020204" pitchFamily="34" charset="0"/>
              </a:rPr>
              <a:t> Sing a song that identifies body parts – Head, Shoulders, Knees Toes </a:t>
            </a:r>
          </a:p>
          <a:p>
            <a:r>
              <a:rPr lang="en-US" sz="2400" b="1" dirty="0">
                <a:latin typeface="Arial" panose="020B0604020202020204" pitchFamily="34" charset="0"/>
                <a:cs typeface="Arial" panose="020B0604020202020204" pitchFamily="34" charset="0"/>
              </a:rPr>
              <a:t>Sensory Extension Activity:</a:t>
            </a:r>
            <a:r>
              <a:rPr lang="en-US" sz="2400" dirty="0">
                <a:latin typeface="Arial" panose="020B0604020202020204" pitchFamily="34" charset="0"/>
                <a:cs typeface="Arial" panose="020B0604020202020204" pitchFamily="34" charset="0"/>
              </a:rPr>
              <a:t> Provide a dry paintbrush to draw/write through a colored rice, barley, or shaving cream. </a:t>
            </a:r>
          </a:p>
        </p:txBody>
      </p:sp>
      <p:pic>
        <p:nvPicPr>
          <p:cNvPr id="7170" name="Picture 2" descr="Image result for i aint gonna paint no m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1905000" cy="22273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ainbow sensory writing activity bin for kid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1728" y="4267200"/>
            <a:ext cx="1719943" cy="1600200"/>
          </a:xfrm>
          <a:prstGeom prst="rect">
            <a:avLst/>
          </a:prstGeom>
          <a:noFill/>
          <a:ln>
            <a:noFill/>
          </a:ln>
        </p:spPr>
      </p:pic>
    </p:spTree>
    <p:extLst>
      <p:ext uri="{BB962C8B-B14F-4D97-AF65-F5344CB8AC3E}">
        <p14:creationId xmlns:p14="http://schemas.microsoft.com/office/powerpoint/2010/main" val="2723225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Berlin Sans FB Demi" panose="020E0802020502020306" pitchFamily="34" charset="0"/>
              </a:rPr>
              <a:t>Way Down Deep in the Deep Blue Sea</a:t>
            </a:r>
            <a:br>
              <a:rPr lang="en-US" sz="3600" dirty="0">
                <a:latin typeface="Berlin Sans FB Demi" panose="020E0802020502020306" pitchFamily="34" charset="0"/>
              </a:rPr>
            </a:br>
            <a:r>
              <a:rPr lang="en-US" sz="3200" dirty="0">
                <a:latin typeface="Berlin Sans FB Demi" panose="020E0802020502020306" pitchFamily="34" charset="0"/>
              </a:rPr>
              <a:t>By Jan Peck</a:t>
            </a:r>
            <a:endParaRPr lang="en-US" sz="3600" dirty="0"/>
          </a:p>
        </p:txBody>
      </p:sp>
      <p:sp>
        <p:nvSpPr>
          <p:cNvPr id="3" name="Content Placeholder 2"/>
          <p:cNvSpPr>
            <a:spLocks noGrp="1"/>
          </p:cNvSpPr>
          <p:nvPr>
            <p:ph idx="1"/>
          </p:nvPr>
        </p:nvSpPr>
        <p:spPr/>
        <p:txBody>
          <a:bodyPr/>
          <a:lstStyle/>
          <a:p>
            <a:endParaRPr lang="en-US" dirty="0"/>
          </a:p>
        </p:txBody>
      </p:sp>
      <p:sp>
        <p:nvSpPr>
          <p:cNvPr id="5" name="Content Placeholder 2"/>
          <p:cNvSpPr txBox="1">
            <a:spLocks/>
          </p:cNvSpPr>
          <p:nvPr/>
        </p:nvSpPr>
        <p:spPr>
          <a:xfrm>
            <a:off x="3657600" y="1600200"/>
            <a:ext cx="5029200"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a:latin typeface="Arial" panose="020B0604020202020204" pitchFamily="34" charset="0"/>
                <a:cs typeface="Arial" panose="020B0604020202020204" pitchFamily="34" charset="0"/>
              </a:rPr>
              <a:t>While reading: </a:t>
            </a:r>
            <a:r>
              <a:rPr lang="en-US" sz="2400" dirty="0">
                <a:latin typeface="Arial" panose="020B0604020202020204" pitchFamily="34" charset="0"/>
                <a:cs typeface="Arial" panose="020B0604020202020204" pitchFamily="34" charset="0"/>
              </a:rPr>
              <a:t>Encourage kids to “swim” each time the phrase “swim away” is repeated or give them a felt/paper fishy to swim each time they hear the phrase. Place sea creatures on a board and take them away when appropriate. </a:t>
            </a:r>
          </a:p>
          <a:p>
            <a:r>
              <a:rPr lang="en-US" sz="2400" b="1" dirty="0">
                <a:latin typeface="Arial" panose="020B0604020202020204" pitchFamily="34" charset="0"/>
                <a:cs typeface="Arial" panose="020B0604020202020204" pitchFamily="34" charset="0"/>
              </a:rPr>
              <a:t>Afterwards:</a:t>
            </a:r>
            <a:r>
              <a:rPr lang="en-US" sz="2400" dirty="0">
                <a:latin typeface="Arial" panose="020B0604020202020204" pitchFamily="34" charset="0"/>
                <a:cs typeface="Arial" panose="020B0604020202020204" pitchFamily="34" charset="0"/>
              </a:rPr>
              <a:t> Pass out fish/shark/whale cutouts and sing “The fish in the sea go swish, swish, swish..”</a:t>
            </a:r>
          </a:p>
          <a:p>
            <a:r>
              <a:rPr lang="en-US" sz="2400" b="1" dirty="0">
                <a:latin typeface="Arial" panose="020B0604020202020204" pitchFamily="34" charset="0"/>
                <a:cs typeface="Arial" panose="020B0604020202020204" pitchFamily="34" charset="0"/>
              </a:rPr>
              <a:t>Sensory Extension Activity:</a:t>
            </a:r>
            <a:r>
              <a:rPr lang="en-US" sz="2400" dirty="0">
                <a:latin typeface="Arial" panose="020B0604020202020204" pitchFamily="34" charset="0"/>
                <a:cs typeface="Arial" panose="020B0604020202020204" pitchFamily="34" charset="0"/>
              </a:rPr>
              <a:t> Bubble Prints – Stamp a paper roll into bubble soap mixed with paint and then onto white cardstock</a:t>
            </a:r>
          </a:p>
        </p:txBody>
      </p:sp>
      <p:pic>
        <p:nvPicPr>
          <p:cNvPr id="2050" name="Picture 2" descr="Image result for way down deep in the deep blue s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343" y="157842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ubble pri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191978" y="4462972"/>
            <a:ext cx="1581075" cy="11868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ubble paint paper ro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192" y="4114800"/>
            <a:ext cx="1412422" cy="188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47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Image result for storytime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4744680"/>
            <a:ext cx="1274690" cy="15501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latin typeface="Berlin Sans FB Demi" panose="020E0802020502020306" pitchFamily="34" charset="0"/>
              </a:rPr>
              <a:t>Choosing Books</a:t>
            </a:r>
            <a:endParaRPr lang="en-US" dirty="0"/>
          </a:p>
        </p:txBody>
      </p:sp>
      <p:sp>
        <p:nvSpPr>
          <p:cNvPr id="3" name="Content Placeholder 2"/>
          <p:cNvSpPr>
            <a:spLocks noGrp="1"/>
          </p:cNvSpPr>
          <p:nvPr>
            <p:ph idx="1"/>
          </p:nvPr>
        </p:nvSpPr>
        <p:spPr>
          <a:xfrm>
            <a:off x="533400" y="1524000"/>
            <a:ext cx="8229600" cy="4525963"/>
          </a:xfrm>
        </p:spPr>
        <p:txBody>
          <a:bodyPr>
            <a:normAutofit/>
          </a:bodyPr>
          <a:lstStyle/>
          <a:p>
            <a:pPr fontAlgn="base"/>
            <a:r>
              <a:rPr lang="en-US" dirty="0"/>
              <a:t>High interest themes </a:t>
            </a:r>
          </a:p>
          <a:p>
            <a:pPr fontAlgn="base"/>
            <a:r>
              <a:rPr lang="en-US" dirty="0"/>
              <a:t>Repetition </a:t>
            </a:r>
          </a:p>
          <a:p>
            <a:pPr fontAlgn="base"/>
            <a:r>
              <a:rPr lang="en-US" dirty="0"/>
              <a:t>Large uncluttered illustrations</a:t>
            </a:r>
          </a:p>
          <a:p>
            <a:pPr fontAlgn="base"/>
            <a:r>
              <a:rPr lang="en-US" dirty="0"/>
              <a:t>How can you make it interactive?</a:t>
            </a:r>
          </a:p>
          <a:p>
            <a:pPr fontAlgn="base"/>
            <a:r>
              <a:rPr lang="en-US" dirty="0"/>
              <a:t>Do you enjoy reading it?</a:t>
            </a:r>
          </a:p>
        </p:txBody>
      </p:sp>
      <p:pic>
        <p:nvPicPr>
          <p:cNvPr id="4098" name="Picture 2" descr="Image result for storytime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28231">
            <a:off x="1857395" y="4829196"/>
            <a:ext cx="138112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torytime 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77846">
            <a:off x="3187866" y="4705370"/>
            <a:ext cx="1275738" cy="16287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torytime boo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82121">
            <a:off x="4313370" y="4848253"/>
            <a:ext cx="1521358" cy="150614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storytime book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36756">
            <a:off x="5664637" y="4868721"/>
            <a:ext cx="1574112" cy="143551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storytime book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113273">
            <a:off x="7094980" y="5008126"/>
            <a:ext cx="1290275" cy="129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809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anose="020E0802020502020306" pitchFamily="34" charset="0"/>
              </a:rPr>
              <a:t>Music &amp; Movement</a:t>
            </a:r>
          </a:p>
        </p:txBody>
      </p:sp>
      <p:sp>
        <p:nvSpPr>
          <p:cNvPr id="3" name="Content Placeholder 2"/>
          <p:cNvSpPr>
            <a:spLocks noGrp="1"/>
          </p:cNvSpPr>
          <p:nvPr>
            <p:ph idx="1"/>
          </p:nvPr>
        </p:nvSpPr>
        <p:spPr>
          <a:xfrm>
            <a:off x="4343400" y="1600200"/>
            <a:ext cx="4572000" cy="4525963"/>
          </a:xfrm>
        </p:spPr>
        <p:txBody>
          <a:bodyPr>
            <a:normAutofit fontScale="92500" lnSpcReduction="20000"/>
          </a:bodyPr>
          <a:lstStyle/>
          <a:p>
            <a:r>
              <a:rPr lang="en-US" dirty="0">
                <a:latin typeface="Arial" panose="020B0604020202020204" pitchFamily="34" charset="0"/>
                <a:cs typeface="Arial" panose="020B0604020202020204" pitchFamily="34" charset="0"/>
              </a:rPr>
              <a:t>Move at varying speeds</a:t>
            </a:r>
          </a:p>
          <a:p>
            <a:r>
              <a:rPr lang="en-US" dirty="0">
                <a:latin typeface="Arial" panose="020B0604020202020204" pitchFamily="34" charset="0"/>
                <a:cs typeface="Arial" panose="020B0604020202020204" pitchFamily="34" charset="0"/>
              </a:rPr>
              <a:t>Use props! </a:t>
            </a:r>
          </a:p>
          <a:p>
            <a:pPr lvl="1"/>
            <a:r>
              <a:rPr lang="en-US" dirty="0">
                <a:latin typeface="Arial" panose="020B0604020202020204" pitchFamily="34" charset="0"/>
                <a:cs typeface="Arial" panose="020B0604020202020204" pitchFamily="34" charset="0"/>
              </a:rPr>
              <a:t>Scarves, bean bags, ribbons, bells, instruments, puppets, paper cutouts, sponges, paintbrushes, etc. </a:t>
            </a:r>
          </a:p>
          <a:p>
            <a:pPr lvl="1"/>
            <a:r>
              <a:rPr lang="en-US" dirty="0">
                <a:latin typeface="Arial" panose="020B0604020202020204" pitchFamily="34" charset="0"/>
                <a:cs typeface="Arial" panose="020B0604020202020204" pitchFamily="34" charset="0"/>
              </a:rPr>
              <a:t>Move to the beat</a:t>
            </a:r>
          </a:p>
          <a:p>
            <a:pPr lvl="1"/>
            <a:r>
              <a:rPr lang="en-US" dirty="0">
                <a:latin typeface="Arial" panose="020B0604020202020204" pitchFamily="34" charset="0"/>
                <a:cs typeface="Arial" panose="020B0604020202020204" pitchFamily="34" charset="0"/>
              </a:rPr>
              <a:t>Use props to tap or gently touch body parts</a:t>
            </a:r>
          </a:p>
          <a:p>
            <a:r>
              <a:rPr lang="en-US" dirty="0">
                <a:latin typeface="Arial" panose="020B0604020202020204" pitchFamily="34" charset="0"/>
                <a:cs typeface="Arial" panose="020B0604020202020204" pitchFamily="34" charset="0"/>
              </a:rPr>
              <a:t>Acoustic music</a:t>
            </a:r>
          </a:p>
        </p:txBody>
      </p:sp>
      <p:pic>
        <p:nvPicPr>
          <p:cNvPr id="3074" name="Picture 2" descr="Image result for storytime m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366332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1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anose="020E0802020502020306" pitchFamily="34" charset="0"/>
              </a:rPr>
              <a:t>Overview</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What is Sensory Play?</a:t>
            </a:r>
          </a:p>
          <a:p>
            <a:r>
              <a:rPr lang="en-US" dirty="0">
                <a:latin typeface="Arial" panose="020B0604020202020204" pitchFamily="34" charset="0"/>
                <a:cs typeface="Arial" panose="020B0604020202020204" pitchFamily="34" charset="0"/>
              </a:rPr>
              <a:t>What is Sensory Storytime?</a:t>
            </a:r>
          </a:p>
          <a:p>
            <a:r>
              <a:rPr lang="en-US" dirty="0">
                <a:latin typeface="Arial" panose="020B0604020202020204" pitchFamily="34" charset="0"/>
                <a:cs typeface="Arial" panose="020B0604020202020204" pitchFamily="34" charset="0"/>
              </a:rPr>
              <a:t>What can you do?</a:t>
            </a:r>
          </a:p>
          <a:p>
            <a:pPr lvl="1"/>
            <a:r>
              <a:rPr lang="en-US" dirty="0">
                <a:latin typeface="Arial" panose="020B0604020202020204" pitchFamily="34" charset="0"/>
                <a:cs typeface="Arial" panose="020B0604020202020204" pitchFamily="34" charset="0"/>
              </a:rPr>
              <a:t>How to select books</a:t>
            </a:r>
          </a:p>
          <a:p>
            <a:pPr lvl="1"/>
            <a:r>
              <a:rPr lang="en-US" dirty="0">
                <a:latin typeface="Arial" panose="020B0604020202020204" pitchFamily="34" charset="0"/>
                <a:cs typeface="Arial" panose="020B0604020202020204" pitchFamily="34" charset="0"/>
              </a:rPr>
              <a:t>Favorite Songs &amp; Rhymes</a:t>
            </a:r>
          </a:p>
          <a:p>
            <a:pPr lvl="1"/>
            <a:r>
              <a:rPr lang="en-US" dirty="0">
                <a:latin typeface="Arial" panose="020B0604020202020204" pitchFamily="34" charset="0"/>
                <a:cs typeface="Arial" panose="020B0604020202020204" pitchFamily="34" charset="0"/>
              </a:rPr>
              <a:t>Favorite Play Activities &amp; Crafts</a:t>
            </a:r>
          </a:p>
          <a:p>
            <a:r>
              <a:rPr lang="en-US" dirty="0">
                <a:latin typeface="Arial" panose="020B0604020202020204" pitchFamily="34" charset="0"/>
                <a:cs typeface="Arial" panose="020B0604020202020204" pitchFamily="34" charset="0"/>
              </a:rPr>
              <a:t>Your Experiences</a:t>
            </a:r>
          </a:p>
          <a:p>
            <a:r>
              <a:rPr lang="en-US" dirty="0">
                <a:latin typeface="Arial" panose="020B0604020202020204" pitchFamily="34" charset="0"/>
                <a:cs typeface="Arial" panose="020B0604020202020204" pitchFamily="34" charset="0"/>
              </a:rPr>
              <a:t>Let’s Play!</a:t>
            </a:r>
          </a:p>
        </p:txBody>
      </p:sp>
    </p:spTree>
    <p:extLst>
      <p:ext uri="{BB962C8B-B14F-4D97-AF65-F5344CB8AC3E}">
        <p14:creationId xmlns:p14="http://schemas.microsoft.com/office/powerpoint/2010/main" val="568040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anose="020E0802020502020306" pitchFamily="34" charset="0"/>
              </a:rPr>
              <a:t>Sensory Play</a:t>
            </a:r>
            <a:endParaRPr lang="en-US" dirty="0"/>
          </a:p>
        </p:txBody>
      </p:sp>
      <p:sp>
        <p:nvSpPr>
          <p:cNvPr id="3" name="Content Placeholder 2"/>
          <p:cNvSpPr>
            <a:spLocks noGrp="1"/>
          </p:cNvSpPr>
          <p:nvPr>
            <p:ph idx="1"/>
          </p:nvPr>
        </p:nvSpPr>
        <p:spPr>
          <a:xfrm>
            <a:off x="3886200" y="1600200"/>
            <a:ext cx="4800600" cy="4525963"/>
          </a:xfrm>
        </p:spPr>
        <p:txBody>
          <a:bodyPr>
            <a:normAutofit fontScale="92500" lnSpcReduction="10000"/>
          </a:bodyPr>
          <a:lstStyle/>
          <a:p>
            <a:r>
              <a:rPr lang="en-US" sz="2600" dirty="0">
                <a:latin typeface="Arial" panose="020B0604020202020204" pitchFamily="34" charset="0"/>
                <a:cs typeface="Arial" panose="020B0604020202020204" pitchFamily="34" charset="0"/>
              </a:rPr>
              <a:t>Ask Engaging Questions</a:t>
            </a:r>
          </a:p>
          <a:p>
            <a:pPr lvl="1"/>
            <a:r>
              <a:rPr lang="en-US" sz="2000" dirty="0">
                <a:latin typeface="Arial" panose="020B0604020202020204" pitchFamily="34" charset="0"/>
                <a:cs typeface="Arial" panose="020B0604020202020204" pitchFamily="34" charset="0"/>
              </a:rPr>
              <a:t>What other things are round like a ball?</a:t>
            </a:r>
          </a:p>
          <a:p>
            <a:pPr lvl="1"/>
            <a:r>
              <a:rPr lang="en-US" sz="2000" dirty="0">
                <a:latin typeface="Arial" panose="020B0604020202020204" pitchFamily="34" charset="0"/>
                <a:cs typeface="Arial" panose="020B0604020202020204" pitchFamily="34" charset="0"/>
              </a:rPr>
              <a:t>What if you woke up tomorrow and could fly like this bird? Where is the first place you would fly?</a:t>
            </a:r>
          </a:p>
          <a:p>
            <a:pPr lvl="1"/>
            <a:r>
              <a:rPr lang="en-US" sz="2000" dirty="0">
                <a:latin typeface="Arial" panose="020B0604020202020204" pitchFamily="34" charset="0"/>
                <a:cs typeface="Arial" panose="020B0604020202020204" pitchFamily="34" charset="0"/>
              </a:rPr>
              <a:t>What if the room was filled to the ceiling with _____? Show me how you would move! How would it feel to be covered in ____? Would you eat any?</a:t>
            </a:r>
          </a:p>
          <a:p>
            <a:r>
              <a:rPr lang="en-US" sz="2400">
                <a:latin typeface="Arial" panose="020B0604020202020204" pitchFamily="34" charset="0"/>
                <a:cs typeface="Arial" panose="020B0604020202020204" pitchFamily="34" charset="0"/>
              </a:rPr>
              <a:t>Offer more </a:t>
            </a:r>
            <a:r>
              <a:rPr lang="en-US" sz="2400" dirty="0">
                <a:latin typeface="Arial" panose="020B0604020202020204" pitchFamily="34" charset="0"/>
                <a:cs typeface="Arial" panose="020B0604020202020204" pitchFamily="34" charset="0"/>
              </a:rPr>
              <a:t>play options</a:t>
            </a:r>
          </a:p>
          <a:p>
            <a:pPr lvl="1"/>
            <a:r>
              <a:rPr lang="en-US" sz="2000" dirty="0">
                <a:latin typeface="Arial" panose="020B0604020202020204" pitchFamily="34" charset="0"/>
                <a:cs typeface="Arial" panose="020B0604020202020204" pitchFamily="34" charset="0"/>
              </a:rPr>
              <a:t>Coloring sheets with story characters</a:t>
            </a:r>
          </a:p>
          <a:p>
            <a:pPr lvl="1"/>
            <a:r>
              <a:rPr lang="en-US" sz="2000" dirty="0">
                <a:latin typeface="Arial" panose="020B0604020202020204" pitchFamily="34" charset="0"/>
                <a:cs typeface="Arial" panose="020B0604020202020204" pitchFamily="34" charset="0"/>
              </a:rPr>
              <a:t>Materials in bottles or plastic bags</a:t>
            </a:r>
          </a:p>
          <a:p>
            <a:endParaRPr lang="en-US" dirty="0"/>
          </a:p>
        </p:txBody>
      </p:sp>
      <p:pic>
        <p:nvPicPr>
          <p:cNvPr id="4" name="Picture 2" descr="An edible version of the slimy eyes sensory bag for toddl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85" y="1240604"/>
            <a:ext cx="137054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sensory bal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01" y="5327365"/>
            <a:ext cx="2667000" cy="1224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scontent-ort2-1.xx.fbcdn.net/v/t1.0-9/12376307_10153976291495996_6142191899968755905_n.jpg?oh=d41714f85819e75d2bd4fde3e107a87a&amp;oe=58CF39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2401" y="3617359"/>
            <a:ext cx="22606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scontent-ort2-1.xx.fbcdn.net/v/t1.0-9/13627072_10154320457725996_8266611921032541038_n.jpg?oh=f581381a37a0c3fa7339004a182010b3&amp;oe=589DE55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1600200"/>
            <a:ext cx="223519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663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Berlin Sans FB Demi" panose="020E0802020502020306" pitchFamily="34" charset="0"/>
              </a:rPr>
              <a:t>Thank YOU, Let’s Play! </a:t>
            </a:r>
            <a:endParaRPr lang="en-US" dirty="0"/>
          </a:p>
        </p:txBody>
      </p:sp>
      <p:sp>
        <p:nvSpPr>
          <p:cNvPr id="3" name="Content Placeholder 2"/>
          <p:cNvSpPr>
            <a:spLocks noGrp="1"/>
          </p:cNvSpPr>
          <p:nvPr>
            <p:ph idx="1"/>
          </p:nvPr>
        </p:nvSpPr>
        <p:spPr/>
        <p:txBody>
          <a:bodyPr/>
          <a:lstStyle/>
          <a:p>
            <a:pPr marL="0" indent="0">
              <a:buNone/>
            </a:pPr>
            <a:r>
              <a:rPr lang="en-US" sz="2400" dirty="0">
                <a:latin typeface="Arial" panose="020B0604020202020204" pitchFamily="34" charset="0"/>
                <a:cs typeface="Arial" panose="020B0604020202020204" pitchFamily="34" charset="0"/>
              </a:rPr>
              <a:t>Marta-Kate Jackson</a:t>
            </a:r>
          </a:p>
          <a:p>
            <a:pPr marL="0" indent="0">
              <a:buNone/>
            </a:pPr>
            <a:r>
              <a:rPr lang="en-US" sz="2400" dirty="0">
                <a:latin typeface="Arial" panose="020B0604020202020204" pitchFamily="34" charset="0"/>
                <a:cs typeface="Arial" panose="020B0604020202020204" pitchFamily="34" charset="0"/>
              </a:rPr>
              <a:t>Youth Services Librarian</a:t>
            </a:r>
          </a:p>
          <a:p>
            <a:pPr marL="0" indent="0">
              <a:buNone/>
            </a:pPr>
            <a:r>
              <a:rPr lang="en-US" sz="2400" dirty="0">
                <a:latin typeface="Arial" panose="020B0604020202020204" pitchFamily="34" charset="0"/>
                <a:cs typeface="Arial" panose="020B0604020202020204" pitchFamily="34" charset="0"/>
              </a:rPr>
              <a:t>Hartland’s </a:t>
            </a:r>
            <a:r>
              <a:rPr lang="en-US" sz="2400" dirty="0" err="1">
                <a:latin typeface="Arial" panose="020B0604020202020204" pitchFamily="34" charset="0"/>
                <a:cs typeface="Arial" panose="020B0604020202020204" pitchFamily="34" charset="0"/>
              </a:rPr>
              <a:t>Cromaine</a:t>
            </a:r>
            <a:r>
              <a:rPr lang="en-US" sz="2400" dirty="0">
                <a:latin typeface="Arial" panose="020B0604020202020204" pitchFamily="34" charset="0"/>
                <a:cs typeface="Arial" panose="020B0604020202020204" pitchFamily="34" charset="0"/>
              </a:rPr>
              <a:t> Library</a:t>
            </a:r>
          </a:p>
          <a:p>
            <a:pPr marL="0" indent="0">
              <a:buNone/>
            </a:pPr>
            <a:r>
              <a:rPr lang="en-US" sz="2400" dirty="0">
                <a:latin typeface="Arial" panose="020B0604020202020204" pitchFamily="34" charset="0"/>
                <a:cs typeface="Arial" panose="020B0604020202020204" pitchFamily="34" charset="0"/>
                <a:hlinkClick r:id="rId3"/>
              </a:rPr>
              <a:t>mjackson@cromaine.org</a:t>
            </a:r>
            <a:endParaRPr lang="en-US" sz="24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hlinkClick r:id="rId4"/>
              </a:rPr>
              <a:t>www.theyouthdesk.org</a:t>
            </a:r>
            <a:endParaRPr lang="en-US" sz="2400" dirty="0">
              <a:latin typeface="Arial" panose="020B0604020202020204" pitchFamily="34" charset="0"/>
              <a:cs typeface="Arial" panose="020B0604020202020204" pitchFamily="34" charset="0"/>
            </a:endParaRPr>
          </a:p>
          <a:p>
            <a:pPr marL="0" indent="0">
              <a:buNone/>
            </a:pPr>
            <a:endParaRPr lang="en-US"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18730" b="21905"/>
          <a:stretch/>
        </p:blipFill>
        <p:spPr>
          <a:xfrm>
            <a:off x="5381831" y="1752600"/>
            <a:ext cx="2555471" cy="1545771"/>
          </a:xfrm>
          <a:prstGeom prst="rect">
            <a:avLst/>
          </a:prstGeom>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1831" y="3995057"/>
            <a:ext cx="2690607" cy="238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2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anose="020E0802020502020306" pitchFamily="34" charset="0"/>
              </a:rPr>
              <a:t>Sensory Play</a:t>
            </a:r>
          </a:p>
        </p:txBody>
      </p:sp>
      <p:pic>
        <p:nvPicPr>
          <p:cNvPr id="1026" name="Picture 2" descr="Image result for sensory play"/>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133600"/>
            <a:ext cx="4979516" cy="3365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789645">
            <a:off x="1142259" y="1479101"/>
            <a:ext cx="1600200" cy="400110"/>
          </a:xfrm>
          <a:prstGeom prst="rect">
            <a:avLst/>
          </a:prstGeom>
          <a:noFill/>
        </p:spPr>
        <p:txBody>
          <a:bodyPr wrap="square" rtlCol="0">
            <a:spAutoFit/>
          </a:bodyPr>
          <a:lstStyle/>
          <a:p>
            <a:r>
              <a:rPr lang="en-US" sz="2000" dirty="0">
                <a:latin typeface="Berlin Sans FB" panose="020E0602020502020306" pitchFamily="34" charset="0"/>
                <a:cs typeface="Arial" panose="020B0604020202020204" pitchFamily="34" charset="0"/>
              </a:rPr>
              <a:t>Sight</a:t>
            </a:r>
          </a:p>
        </p:txBody>
      </p:sp>
      <p:sp>
        <p:nvSpPr>
          <p:cNvPr id="6" name="TextBox 5"/>
          <p:cNvSpPr txBox="1"/>
          <p:nvPr/>
        </p:nvSpPr>
        <p:spPr>
          <a:xfrm rot="789645">
            <a:off x="538842" y="4352931"/>
            <a:ext cx="1600200" cy="400110"/>
          </a:xfrm>
          <a:prstGeom prst="rect">
            <a:avLst/>
          </a:prstGeom>
          <a:noFill/>
        </p:spPr>
        <p:txBody>
          <a:bodyPr wrap="square" rtlCol="0">
            <a:spAutoFit/>
          </a:bodyPr>
          <a:lstStyle/>
          <a:p>
            <a:r>
              <a:rPr lang="en-US" sz="2000" dirty="0">
                <a:latin typeface="Berlin Sans FB" panose="020E0602020502020306" pitchFamily="34" charset="0"/>
                <a:cs typeface="Arial" panose="020B0604020202020204" pitchFamily="34" charset="0"/>
              </a:rPr>
              <a:t>Touch</a:t>
            </a:r>
          </a:p>
        </p:txBody>
      </p:sp>
      <p:sp>
        <p:nvSpPr>
          <p:cNvPr id="7" name="TextBox 6"/>
          <p:cNvSpPr txBox="1"/>
          <p:nvPr/>
        </p:nvSpPr>
        <p:spPr>
          <a:xfrm rot="789645">
            <a:off x="538841" y="2981331"/>
            <a:ext cx="1600200" cy="400110"/>
          </a:xfrm>
          <a:prstGeom prst="rect">
            <a:avLst/>
          </a:prstGeom>
          <a:noFill/>
        </p:spPr>
        <p:txBody>
          <a:bodyPr wrap="square" rtlCol="0">
            <a:spAutoFit/>
          </a:bodyPr>
          <a:lstStyle/>
          <a:p>
            <a:r>
              <a:rPr lang="en-US" sz="2000" dirty="0">
                <a:latin typeface="Berlin Sans FB" panose="020E0602020502020306" pitchFamily="34" charset="0"/>
                <a:cs typeface="Arial" panose="020B0604020202020204" pitchFamily="34" charset="0"/>
              </a:rPr>
              <a:t>Smell</a:t>
            </a:r>
          </a:p>
        </p:txBody>
      </p:sp>
      <p:sp>
        <p:nvSpPr>
          <p:cNvPr id="8" name="TextBox 7"/>
          <p:cNvSpPr txBox="1"/>
          <p:nvPr/>
        </p:nvSpPr>
        <p:spPr>
          <a:xfrm rot="789645">
            <a:off x="935431" y="5800731"/>
            <a:ext cx="1600200" cy="400110"/>
          </a:xfrm>
          <a:prstGeom prst="rect">
            <a:avLst/>
          </a:prstGeom>
          <a:noFill/>
        </p:spPr>
        <p:txBody>
          <a:bodyPr wrap="square" rtlCol="0">
            <a:spAutoFit/>
          </a:bodyPr>
          <a:lstStyle/>
          <a:p>
            <a:r>
              <a:rPr lang="en-US" sz="2000" dirty="0">
                <a:latin typeface="Berlin Sans FB" panose="020E0602020502020306" pitchFamily="34" charset="0"/>
                <a:cs typeface="Arial" panose="020B0604020202020204" pitchFamily="34" charset="0"/>
              </a:rPr>
              <a:t>Taste</a:t>
            </a:r>
          </a:p>
        </p:txBody>
      </p:sp>
      <p:sp>
        <p:nvSpPr>
          <p:cNvPr id="9" name="TextBox 8"/>
          <p:cNvSpPr txBox="1"/>
          <p:nvPr/>
        </p:nvSpPr>
        <p:spPr>
          <a:xfrm rot="20626041">
            <a:off x="7186460" y="1479100"/>
            <a:ext cx="980228" cy="400110"/>
          </a:xfrm>
          <a:prstGeom prst="rect">
            <a:avLst/>
          </a:prstGeom>
          <a:noFill/>
        </p:spPr>
        <p:txBody>
          <a:bodyPr wrap="square" rtlCol="0">
            <a:spAutoFit/>
          </a:bodyPr>
          <a:lstStyle/>
          <a:p>
            <a:r>
              <a:rPr lang="en-US" sz="2000" dirty="0">
                <a:latin typeface="Berlin Sans FB" panose="020E0602020502020306" pitchFamily="34" charset="0"/>
                <a:cs typeface="Arial" panose="020B0604020202020204" pitchFamily="34" charset="0"/>
              </a:rPr>
              <a:t>Sound</a:t>
            </a:r>
          </a:p>
        </p:txBody>
      </p:sp>
      <p:sp>
        <p:nvSpPr>
          <p:cNvPr id="10" name="TextBox 9"/>
          <p:cNvSpPr txBox="1"/>
          <p:nvPr/>
        </p:nvSpPr>
        <p:spPr>
          <a:xfrm rot="20732790">
            <a:off x="7190279" y="3387082"/>
            <a:ext cx="1791363" cy="646331"/>
          </a:xfrm>
          <a:prstGeom prst="rect">
            <a:avLst/>
          </a:prstGeom>
          <a:noFill/>
        </p:spPr>
        <p:txBody>
          <a:bodyPr wrap="square" rtlCol="0">
            <a:spAutoFit/>
          </a:bodyPr>
          <a:lstStyle/>
          <a:p>
            <a:pPr algn="ctr"/>
            <a:r>
              <a:rPr lang="en-US" sz="2000" dirty="0">
                <a:latin typeface="Berlin Sans FB" panose="020E0602020502020306" pitchFamily="34" charset="0"/>
                <a:cs typeface="Arial" panose="020B0604020202020204" pitchFamily="34" charset="0"/>
              </a:rPr>
              <a:t>Proprioceptive</a:t>
            </a:r>
          </a:p>
          <a:p>
            <a:pPr algn="ctr"/>
            <a:r>
              <a:rPr lang="en-US" sz="1600" dirty="0">
                <a:latin typeface="Berlin Sans FB" panose="020E0602020502020306" pitchFamily="34" charset="0"/>
                <a:cs typeface="Arial" panose="020B0604020202020204" pitchFamily="34" charset="0"/>
              </a:rPr>
              <a:t>(body position)</a:t>
            </a:r>
          </a:p>
        </p:txBody>
      </p:sp>
      <p:sp>
        <p:nvSpPr>
          <p:cNvPr id="11" name="TextBox 10"/>
          <p:cNvSpPr txBox="1"/>
          <p:nvPr/>
        </p:nvSpPr>
        <p:spPr>
          <a:xfrm rot="20808643">
            <a:off x="6606604" y="5466268"/>
            <a:ext cx="2363009" cy="646331"/>
          </a:xfrm>
          <a:prstGeom prst="rect">
            <a:avLst/>
          </a:prstGeom>
          <a:noFill/>
        </p:spPr>
        <p:txBody>
          <a:bodyPr wrap="square" rtlCol="0">
            <a:spAutoFit/>
          </a:bodyPr>
          <a:lstStyle/>
          <a:p>
            <a:pPr algn="ctr"/>
            <a:r>
              <a:rPr lang="en-US" sz="2000" dirty="0">
                <a:latin typeface="Berlin Sans FB" panose="020E0602020502020306" pitchFamily="34" charset="0"/>
                <a:cs typeface="Arial" panose="020B0604020202020204" pitchFamily="34" charset="0"/>
              </a:rPr>
              <a:t>Vestibular</a:t>
            </a:r>
          </a:p>
          <a:p>
            <a:pPr algn="ctr"/>
            <a:r>
              <a:rPr lang="en-US" sz="1600" dirty="0">
                <a:latin typeface="Berlin Sans FB" panose="020E0602020502020306" pitchFamily="34" charset="0"/>
                <a:cs typeface="Arial" panose="020B0604020202020204" pitchFamily="34" charset="0"/>
              </a:rPr>
              <a:t>(balance &amp; movement)</a:t>
            </a:r>
          </a:p>
        </p:txBody>
      </p:sp>
    </p:spTree>
    <p:extLst>
      <p:ext uri="{BB962C8B-B14F-4D97-AF65-F5344CB8AC3E}">
        <p14:creationId xmlns:p14="http://schemas.microsoft.com/office/powerpoint/2010/main" val="3461349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anose="020E0802020502020306" pitchFamily="34" charset="0"/>
              </a:rPr>
              <a:t>Benefits of Sensory Play</a:t>
            </a:r>
          </a:p>
        </p:txBody>
      </p:sp>
      <p:sp>
        <p:nvSpPr>
          <p:cNvPr id="3" name="Content Placeholder 2"/>
          <p:cNvSpPr>
            <a:spLocks noGrp="1"/>
          </p:cNvSpPr>
          <p:nvPr>
            <p:ph idx="1"/>
          </p:nvPr>
        </p:nvSpPr>
        <p:spPr>
          <a:xfrm>
            <a:off x="996193" y="1741713"/>
            <a:ext cx="3505200" cy="4525963"/>
          </a:xfrm>
        </p:spPr>
        <p:txBody>
          <a:bodyPr>
            <a:normAutofit/>
          </a:bodyPr>
          <a:lstStyle/>
          <a:p>
            <a:pPr marL="0" indent="0" fontAlgn="base">
              <a:buNone/>
            </a:pPr>
            <a:r>
              <a:rPr lang="en-US" sz="2400" dirty="0">
                <a:latin typeface="Arial" panose="020B0604020202020204" pitchFamily="34" charset="0"/>
                <a:cs typeface="Arial" panose="020B0604020202020204" pitchFamily="34" charset="0"/>
              </a:rPr>
              <a:t>Cognitive Development </a:t>
            </a:r>
          </a:p>
          <a:p>
            <a:pPr marL="0" indent="0" fontAlgn="base">
              <a:buNone/>
            </a:pPr>
            <a:endParaRPr lang="en-US" sz="2400" dirty="0">
              <a:latin typeface="Arial" panose="020B0604020202020204" pitchFamily="34" charset="0"/>
              <a:cs typeface="Arial" panose="020B0604020202020204" pitchFamily="34" charset="0"/>
            </a:endParaRPr>
          </a:p>
          <a:p>
            <a:pPr marL="0" indent="0" fontAlgn="base">
              <a:buNone/>
            </a:pPr>
            <a:r>
              <a:rPr lang="en-US" sz="2400" dirty="0">
                <a:latin typeface="Arial" panose="020B0604020202020204" pitchFamily="34" charset="0"/>
                <a:cs typeface="Arial" panose="020B0604020202020204" pitchFamily="34" charset="0"/>
              </a:rPr>
              <a:t>Social Skills </a:t>
            </a:r>
          </a:p>
          <a:p>
            <a:pPr marL="0" indent="0" fontAlgn="base">
              <a:buNone/>
            </a:pPr>
            <a:endParaRPr lang="en-US" sz="2400" dirty="0">
              <a:latin typeface="Arial" panose="020B0604020202020204" pitchFamily="34" charset="0"/>
              <a:cs typeface="Arial" panose="020B0604020202020204" pitchFamily="34" charset="0"/>
            </a:endParaRPr>
          </a:p>
          <a:p>
            <a:pPr marL="0" indent="0" fontAlgn="base">
              <a:buNone/>
            </a:pPr>
            <a:r>
              <a:rPr lang="en-US" sz="2400" dirty="0">
                <a:latin typeface="Arial" panose="020B0604020202020204" pitchFamily="34" charset="0"/>
                <a:cs typeface="Arial" panose="020B0604020202020204" pitchFamily="34" charset="0"/>
              </a:rPr>
              <a:t>Sense of Self </a:t>
            </a:r>
          </a:p>
          <a:p>
            <a:pPr marL="0" indent="0" fontAlgn="base">
              <a:buNone/>
            </a:pPr>
            <a:endParaRPr lang="en-US" sz="2400" dirty="0">
              <a:latin typeface="Arial" panose="020B0604020202020204" pitchFamily="34" charset="0"/>
              <a:cs typeface="Arial" panose="020B0604020202020204" pitchFamily="34" charset="0"/>
            </a:endParaRPr>
          </a:p>
          <a:p>
            <a:pPr marL="0" indent="0" fontAlgn="base">
              <a:buNone/>
            </a:pPr>
            <a:endParaRPr lang="en-US" sz="240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5334000" y="1741714"/>
            <a:ext cx="3810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US" sz="2400" dirty="0">
                <a:latin typeface="Arial" panose="020B0604020202020204" pitchFamily="34" charset="0"/>
                <a:cs typeface="Arial" panose="020B0604020202020204" pitchFamily="34" charset="0"/>
              </a:rPr>
              <a:t>Fine &amp; Gross Motor </a:t>
            </a:r>
          </a:p>
          <a:p>
            <a:pPr marL="0" indent="0" fontAlgn="base">
              <a:buNone/>
            </a:pPr>
            <a:endParaRPr lang="en-US" sz="2400" dirty="0">
              <a:latin typeface="Arial" panose="020B0604020202020204" pitchFamily="34" charset="0"/>
              <a:cs typeface="Arial" panose="020B0604020202020204" pitchFamily="34" charset="0"/>
            </a:endParaRPr>
          </a:p>
          <a:p>
            <a:pPr marL="0" indent="0" fontAlgn="base">
              <a:buNone/>
            </a:pPr>
            <a:r>
              <a:rPr lang="en-US" sz="2400" dirty="0">
                <a:latin typeface="Arial" panose="020B0604020202020204" pitchFamily="34" charset="0"/>
                <a:cs typeface="Arial" panose="020B0604020202020204" pitchFamily="34" charset="0"/>
              </a:rPr>
              <a:t>Emotional Development  </a:t>
            </a:r>
          </a:p>
          <a:p>
            <a:pPr marL="0" indent="0" fontAlgn="base">
              <a:buNone/>
            </a:pPr>
            <a:endParaRPr lang="en-US" sz="2400" dirty="0">
              <a:latin typeface="Arial" panose="020B0604020202020204" pitchFamily="34" charset="0"/>
              <a:cs typeface="Arial" panose="020B0604020202020204" pitchFamily="34" charset="0"/>
            </a:endParaRPr>
          </a:p>
          <a:p>
            <a:pPr marL="0" indent="0" fontAlgn="base">
              <a:buNone/>
            </a:pPr>
            <a:r>
              <a:rPr lang="en-US" sz="2400" dirty="0">
                <a:latin typeface="Arial" panose="020B0604020202020204" pitchFamily="34" charset="0"/>
                <a:cs typeface="Arial" panose="020B0604020202020204" pitchFamily="34" charset="0"/>
              </a:rPr>
              <a:t>Communication Skills</a:t>
            </a:r>
          </a:p>
          <a:p>
            <a:pPr marL="0" indent="0" fontAlgn="base">
              <a:buNone/>
            </a:pPr>
            <a:endParaRPr lang="en-US" sz="2400" dirty="0">
              <a:latin typeface="Arial" panose="020B0604020202020204" pitchFamily="34" charset="0"/>
              <a:cs typeface="Arial" panose="020B0604020202020204" pitchFamily="34" charset="0"/>
            </a:endParaRPr>
          </a:p>
          <a:p>
            <a:pPr marL="0" indent="0" fontAlgn="base">
              <a:buFont typeface="Arial" panose="020B0604020202020204" pitchFamily="34" charset="0"/>
              <a:buNone/>
            </a:pPr>
            <a:endParaRPr lang="en-US" sz="2400" dirty="0">
              <a:latin typeface="Arial" panose="020B0604020202020204" pitchFamily="34" charset="0"/>
              <a:cs typeface="Arial" panose="020B0604020202020204" pitchFamily="34" charset="0"/>
            </a:endParaRPr>
          </a:p>
        </p:txBody>
      </p:sp>
      <p:pic>
        <p:nvPicPr>
          <p:cNvPr id="2052" name="Picture 4" descr="Image result for social ski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90800"/>
            <a:ext cx="685799" cy="6400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hild in mirr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702" y="3429000"/>
            <a:ext cx="767593" cy="5756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fine and gross motor skil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9634" y="1671325"/>
            <a:ext cx="814366" cy="54355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sadness inside ou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062" t="11466" r="24688" b="7331"/>
          <a:stretch/>
        </p:blipFill>
        <p:spPr bwMode="auto">
          <a:xfrm>
            <a:off x="4707096" y="2492010"/>
            <a:ext cx="620487" cy="8376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communication skills ki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1493" y="3429000"/>
            <a:ext cx="829673" cy="61232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child speak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9979" y="4875871"/>
            <a:ext cx="949005" cy="5852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56327" y="4937649"/>
            <a:ext cx="3457998" cy="461665"/>
          </a:xfrm>
          <a:prstGeom prst="rect">
            <a:avLst/>
          </a:prstGeom>
        </p:spPr>
        <p:txBody>
          <a:bodyPr wrap="none">
            <a:spAutoFit/>
          </a:bodyPr>
          <a:lstStyle/>
          <a:p>
            <a:pPr fontAlgn="base"/>
            <a:r>
              <a:rPr lang="en-US" sz="2400" dirty="0">
                <a:latin typeface="Arial" panose="020B0604020202020204" pitchFamily="34" charset="0"/>
                <a:cs typeface="Arial" panose="020B0604020202020204" pitchFamily="34" charset="0"/>
              </a:rPr>
              <a:t>Language Development</a:t>
            </a:r>
            <a:endParaRPr lang="en-US" sz="2400" dirty="0"/>
          </a:p>
        </p:txBody>
      </p:sp>
      <p:pic>
        <p:nvPicPr>
          <p:cNvPr id="2066" name="Picture 18" descr="Image result for child brai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3562" t="7538" r="16789"/>
          <a:stretch/>
        </p:blipFill>
        <p:spPr bwMode="auto">
          <a:xfrm>
            <a:off x="297055" y="1741714"/>
            <a:ext cx="617343" cy="63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0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anose="020E0802020502020306" pitchFamily="34" charset="0"/>
              </a:rPr>
              <a:t>Sensory Bins</a:t>
            </a:r>
          </a:p>
        </p:txBody>
      </p:sp>
      <p:sp>
        <p:nvSpPr>
          <p:cNvPr id="3" name="Content Placeholder 2"/>
          <p:cNvSpPr>
            <a:spLocks noGrp="1"/>
          </p:cNvSpPr>
          <p:nvPr>
            <p:ph idx="1"/>
          </p:nvPr>
        </p:nvSpPr>
        <p:spPr/>
        <p:txBody>
          <a:bodyPr/>
          <a:lstStyle/>
          <a:p>
            <a:endParaRPr lang="en-US" dirty="0"/>
          </a:p>
        </p:txBody>
      </p:sp>
      <p:pic>
        <p:nvPicPr>
          <p:cNvPr id="1026" name="Picture 2" descr="Sensory bin id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3581400" cy="24622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ensory bi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78" y="4114799"/>
            <a:ext cx="3528022" cy="24369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ensory bi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4825" y="4218213"/>
            <a:ext cx="3482753" cy="22301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ensory bi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9956" y="1371600"/>
            <a:ext cx="3267175" cy="266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62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anose="020E0802020502020306" pitchFamily="34" charset="0"/>
              </a:rPr>
              <a:t>Water Tables</a:t>
            </a:r>
            <a:endParaRPr lang="en-US" dirty="0"/>
          </a:p>
        </p:txBody>
      </p:sp>
      <p:sp>
        <p:nvSpPr>
          <p:cNvPr id="3" name="Content Placeholder 2"/>
          <p:cNvSpPr>
            <a:spLocks noGrp="1"/>
          </p:cNvSpPr>
          <p:nvPr>
            <p:ph idx="1"/>
          </p:nvPr>
        </p:nvSpPr>
        <p:spPr/>
        <p:txBody>
          <a:bodyPr/>
          <a:lstStyle/>
          <a:p>
            <a:endParaRPr lang="en-US"/>
          </a:p>
        </p:txBody>
      </p:sp>
      <p:pic>
        <p:nvPicPr>
          <p:cNvPr id="4" name="Picture 6" descr="Image result for sensory bi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038600"/>
            <a:ext cx="3196804" cy="23997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preschool water t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353432"/>
            <a:ext cx="3302277" cy="24789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reschool water tab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771" y="1905000"/>
            <a:ext cx="4615072" cy="346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10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anose="020E0802020502020306" pitchFamily="34" charset="0"/>
              </a:rPr>
              <a:t>Slimy Fun</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043" r="17302"/>
          <a:stretch/>
        </p:blipFill>
        <p:spPr>
          <a:xfrm>
            <a:off x="5377543" y="1828800"/>
            <a:ext cx="2362200" cy="2054336"/>
          </a:xfrm>
        </p:spPr>
      </p:pic>
      <p:pic>
        <p:nvPicPr>
          <p:cNvPr id="3076" name="Picture 4" descr="http://messy-monkeys.ie/wp-content/uploads/2012/11/IMG_50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28800"/>
            <a:ext cx="3048000" cy="4063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nsory Benefits of Sl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038600"/>
            <a:ext cx="3668486" cy="229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36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2" y="76200"/>
            <a:ext cx="8229600" cy="1143000"/>
          </a:xfrm>
        </p:spPr>
        <p:txBody>
          <a:bodyPr>
            <a:normAutofit fontScale="90000"/>
          </a:bodyPr>
          <a:lstStyle/>
          <a:p>
            <a:r>
              <a:rPr lang="en-US" dirty="0">
                <a:latin typeface="Berlin Sans FB Demi" panose="020E0802020502020306" pitchFamily="34" charset="0"/>
              </a:rPr>
              <a:t>Why Sensory Play at the Library?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stuffy librar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41274"/>
            <a:ext cx="2219325" cy="3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22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971"/>
            <a:ext cx="8229600" cy="1143000"/>
          </a:xfrm>
        </p:spPr>
        <p:txBody>
          <a:bodyPr>
            <a:normAutofit fontScale="90000"/>
          </a:bodyPr>
          <a:lstStyle/>
          <a:p>
            <a:r>
              <a:rPr lang="en-US" dirty="0">
                <a:latin typeface="Berlin Sans FB Demi" panose="020E0802020502020306" pitchFamily="34" charset="0"/>
              </a:rPr>
              <a:t>Why Sensory Play at the Library?</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s://scontent-ort2-1.xx.fbcdn.net/v/t1.0-9/14642009_10154581309275996_136796705721178763_n.jpg?oh=9c23da4837d7709fbf5e5c29be59d98d&amp;oe=5893DA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83680">
            <a:off x="1020520" y="1409154"/>
            <a:ext cx="3050089" cy="2287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ort2-1.xx.fbcdn.net/v/t1.0-9/14055080_10154436410330996_5946758626303929311_n.jpg?oh=8f1109b2c0bd527f94cfdddeb0e61bf7&amp;oe=588BCAA7"/>
          <p:cNvPicPr>
            <a:picLocks noChangeAspect="1" noChangeArrowheads="1"/>
          </p:cNvPicPr>
          <p:nvPr/>
        </p:nvPicPr>
        <p:blipFill rotWithShape="1">
          <a:blip r:embed="rId4">
            <a:extLst>
              <a:ext uri="{28A0092B-C50C-407E-A947-70E740481C1C}">
                <a14:useLocalDpi xmlns:a14="http://schemas.microsoft.com/office/drawing/2010/main" val="0"/>
              </a:ext>
            </a:extLst>
          </a:blip>
          <a:srcRect l="15122" r="8293" b="4612"/>
          <a:stretch/>
        </p:blipFill>
        <p:spPr bwMode="auto">
          <a:xfrm rot="223477">
            <a:off x="4995928" y="1295400"/>
            <a:ext cx="3213213" cy="265973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scontent-ort2-1.xx.fbcdn.net/v/t1.0-9/13925334_10154381813925996_9011980863814585870_n.jpg?oh=bb3615515280ac81c8e15ec6021317da&amp;oe=58D4BB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05558">
            <a:off x="919966" y="3996744"/>
            <a:ext cx="325119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kids with e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8992" y="4164301"/>
            <a:ext cx="3851936" cy="227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715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2163</TotalTime>
  <Words>2063</Words>
  <Application>Microsoft Office PowerPoint</Application>
  <PresentationFormat>On-screen Show (4:3)</PresentationFormat>
  <Paragraphs>189</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Berlin Sans FB</vt:lpstr>
      <vt:lpstr>Berlin Sans FB Demi</vt:lpstr>
      <vt:lpstr>Calibri</vt:lpstr>
      <vt:lpstr>Office Theme</vt:lpstr>
      <vt:lpstr>&amp; Storytimes</vt:lpstr>
      <vt:lpstr>Overview</vt:lpstr>
      <vt:lpstr>Sensory Play</vt:lpstr>
      <vt:lpstr>Benefits of Sensory Play</vt:lpstr>
      <vt:lpstr>Sensory Bins</vt:lpstr>
      <vt:lpstr>Water Tables</vt:lpstr>
      <vt:lpstr>Slimy Fun</vt:lpstr>
      <vt:lpstr>Why Sensory Play at the Library?</vt:lpstr>
      <vt:lpstr>Why Sensory Play at the Library?</vt:lpstr>
      <vt:lpstr>5 Practices of Early Literacy</vt:lpstr>
      <vt:lpstr>Offer more Inclusive Programming</vt:lpstr>
      <vt:lpstr>Sensory Storytime</vt:lpstr>
      <vt:lpstr>Bubble Gum, Bubble Gum By Lisa Wheeler</vt:lpstr>
      <vt:lpstr>We’re Going on a Bear Hunt  By Michael Rosen</vt:lpstr>
      <vt:lpstr>We’re Going on a Bear Hunt  By Michael Rosen</vt:lpstr>
      <vt:lpstr>I Ain’t Gonna Paint No More By Karen Beaumont</vt:lpstr>
      <vt:lpstr>Way Down Deep in the Deep Blue Sea By Jan Peck</vt:lpstr>
      <vt:lpstr>Choosing Books</vt:lpstr>
      <vt:lpstr>Music &amp; Movement</vt:lpstr>
      <vt:lpstr>Sensory Play</vt:lpstr>
      <vt:lpstr>Thank YOU, Let’s Play! </vt:lpstr>
    </vt:vector>
  </TitlesOfParts>
  <Company>Cromaine District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Jackson</dc:creator>
  <cp:lastModifiedBy>Matt J.</cp:lastModifiedBy>
  <cp:revision>86</cp:revision>
  <dcterms:created xsi:type="dcterms:W3CDTF">2016-09-30T20:18:57Z</dcterms:created>
  <dcterms:modified xsi:type="dcterms:W3CDTF">2016-11-12T02:03:12Z</dcterms:modified>
</cp:coreProperties>
</file>